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61" r:id="rId4"/>
    <p:sldId id="263" r:id="rId5"/>
    <p:sldId id="257"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Lst>
  <p:sldSz cx="12192000" cy="6858000"/>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E POTTS" initials="JP" lastIdx="1" clrIdx="0">
    <p:extLst>
      <p:ext uri="{19B8F6BF-5375-455C-9EA6-DF929625EA0E}">
        <p15:presenceInfo xmlns:p15="http://schemas.microsoft.com/office/powerpoint/2012/main" userId="645c449a453d060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07" d="100"/>
          <a:sy n="107" d="100"/>
        </p:scale>
        <p:origin x="69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5-07-17T07:49:32.181" idx="1">
    <p:pos x="830" y="2959"/>
    <p:text/>
    <p:extLst>
      <p:ext uri="{C676402C-5697-4E1C-873F-D02D1690AC5C}">
        <p15:threadingInfo xmlns:p15="http://schemas.microsoft.com/office/powerpoint/2012/main" timeZoneBias="30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5D9D5-D73C-6CB2-87E9-B1E8E1D6D40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2FA301A-E62E-9560-7668-887C4F043AC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9ACCF51-3EAA-B9A1-C60E-83392CC5D5C3}"/>
              </a:ext>
            </a:extLst>
          </p:cNvPr>
          <p:cNvSpPr>
            <a:spLocks noGrp="1"/>
          </p:cNvSpPr>
          <p:nvPr>
            <p:ph type="dt" sz="half" idx="10"/>
          </p:nvPr>
        </p:nvSpPr>
        <p:spPr/>
        <p:txBody>
          <a:bodyPr/>
          <a:lstStyle/>
          <a:p>
            <a:fld id="{7700BBF9-AFF6-4C55-9ACD-64E6C7A3D9EC}" type="datetimeFigureOut">
              <a:rPr lang="en-US" smtClean="0"/>
              <a:t>7/18/2025</a:t>
            </a:fld>
            <a:endParaRPr lang="en-US"/>
          </a:p>
        </p:txBody>
      </p:sp>
      <p:sp>
        <p:nvSpPr>
          <p:cNvPr id="5" name="Footer Placeholder 4">
            <a:extLst>
              <a:ext uri="{FF2B5EF4-FFF2-40B4-BE49-F238E27FC236}">
                <a16:creationId xmlns:a16="http://schemas.microsoft.com/office/drawing/2014/main" id="{9BC968C9-0354-A851-08B3-F18FD54605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DB537F-4412-4EB7-F328-06571DD06331}"/>
              </a:ext>
            </a:extLst>
          </p:cNvPr>
          <p:cNvSpPr>
            <a:spLocks noGrp="1"/>
          </p:cNvSpPr>
          <p:nvPr>
            <p:ph type="sldNum" sz="quarter" idx="12"/>
          </p:nvPr>
        </p:nvSpPr>
        <p:spPr/>
        <p:txBody>
          <a:bodyPr/>
          <a:lstStyle/>
          <a:p>
            <a:fld id="{AC28751B-E7EF-45C6-BAA1-099F0B45B5A8}" type="slidenum">
              <a:rPr lang="en-US" smtClean="0"/>
              <a:t>‹#›</a:t>
            </a:fld>
            <a:endParaRPr lang="en-US"/>
          </a:p>
        </p:txBody>
      </p:sp>
    </p:spTree>
    <p:extLst>
      <p:ext uri="{BB962C8B-B14F-4D97-AF65-F5344CB8AC3E}">
        <p14:creationId xmlns:p14="http://schemas.microsoft.com/office/powerpoint/2010/main" val="2848048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D97A2-1B47-A1B5-BEB5-1A1DFA93782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7694B72-4A51-C7FD-66A2-EEA110B9341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0DBEB9-0D21-CB15-7222-0E258F37C233}"/>
              </a:ext>
            </a:extLst>
          </p:cNvPr>
          <p:cNvSpPr>
            <a:spLocks noGrp="1"/>
          </p:cNvSpPr>
          <p:nvPr>
            <p:ph type="dt" sz="half" idx="10"/>
          </p:nvPr>
        </p:nvSpPr>
        <p:spPr/>
        <p:txBody>
          <a:bodyPr/>
          <a:lstStyle/>
          <a:p>
            <a:fld id="{7700BBF9-AFF6-4C55-9ACD-64E6C7A3D9EC}" type="datetimeFigureOut">
              <a:rPr lang="en-US" smtClean="0"/>
              <a:t>7/18/2025</a:t>
            </a:fld>
            <a:endParaRPr lang="en-US"/>
          </a:p>
        </p:txBody>
      </p:sp>
      <p:sp>
        <p:nvSpPr>
          <p:cNvPr id="5" name="Footer Placeholder 4">
            <a:extLst>
              <a:ext uri="{FF2B5EF4-FFF2-40B4-BE49-F238E27FC236}">
                <a16:creationId xmlns:a16="http://schemas.microsoft.com/office/drawing/2014/main" id="{2403334F-DF4D-D827-DE48-ED4A20A982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A8A438-0514-4C19-2966-A25FF39E8FF5}"/>
              </a:ext>
            </a:extLst>
          </p:cNvPr>
          <p:cNvSpPr>
            <a:spLocks noGrp="1"/>
          </p:cNvSpPr>
          <p:nvPr>
            <p:ph type="sldNum" sz="quarter" idx="12"/>
          </p:nvPr>
        </p:nvSpPr>
        <p:spPr/>
        <p:txBody>
          <a:bodyPr/>
          <a:lstStyle/>
          <a:p>
            <a:fld id="{AC28751B-E7EF-45C6-BAA1-099F0B45B5A8}" type="slidenum">
              <a:rPr lang="en-US" smtClean="0"/>
              <a:t>‹#›</a:t>
            </a:fld>
            <a:endParaRPr lang="en-US"/>
          </a:p>
        </p:txBody>
      </p:sp>
    </p:spTree>
    <p:extLst>
      <p:ext uri="{BB962C8B-B14F-4D97-AF65-F5344CB8AC3E}">
        <p14:creationId xmlns:p14="http://schemas.microsoft.com/office/powerpoint/2010/main" val="1342517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461A677-3EDE-76F9-17B2-F09D3965377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6C0EA09-D3FA-5135-B9BD-BFDD016BCF5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CC8F8A-9300-6B91-B282-3E4B8F55AEB0}"/>
              </a:ext>
            </a:extLst>
          </p:cNvPr>
          <p:cNvSpPr>
            <a:spLocks noGrp="1"/>
          </p:cNvSpPr>
          <p:nvPr>
            <p:ph type="dt" sz="half" idx="10"/>
          </p:nvPr>
        </p:nvSpPr>
        <p:spPr/>
        <p:txBody>
          <a:bodyPr/>
          <a:lstStyle/>
          <a:p>
            <a:fld id="{7700BBF9-AFF6-4C55-9ACD-64E6C7A3D9EC}" type="datetimeFigureOut">
              <a:rPr lang="en-US" smtClean="0"/>
              <a:t>7/18/2025</a:t>
            </a:fld>
            <a:endParaRPr lang="en-US"/>
          </a:p>
        </p:txBody>
      </p:sp>
      <p:sp>
        <p:nvSpPr>
          <p:cNvPr id="5" name="Footer Placeholder 4">
            <a:extLst>
              <a:ext uri="{FF2B5EF4-FFF2-40B4-BE49-F238E27FC236}">
                <a16:creationId xmlns:a16="http://schemas.microsoft.com/office/drawing/2014/main" id="{E4C909B2-6630-A67A-6C58-8D96724939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B2140C-37E0-ACD6-9EA9-A661E550F3EA}"/>
              </a:ext>
            </a:extLst>
          </p:cNvPr>
          <p:cNvSpPr>
            <a:spLocks noGrp="1"/>
          </p:cNvSpPr>
          <p:nvPr>
            <p:ph type="sldNum" sz="quarter" idx="12"/>
          </p:nvPr>
        </p:nvSpPr>
        <p:spPr/>
        <p:txBody>
          <a:bodyPr/>
          <a:lstStyle/>
          <a:p>
            <a:fld id="{AC28751B-E7EF-45C6-BAA1-099F0B45B5A8}" type="slidenum">
              <a:rPr lang="en-US" smtClean="0"/>
              <a:t>‹#›</a:t>
            </a:fld>
            <a:endParaRPr lang="en-US"/>
          </a:p>
        </p:txBody>
      </p:sp>
    </p:spTree>
    <p:extLst>
      <p:ext uri="{BB962C8B-B14F-4D97-AF65-F5344CB8AC3E}">
        <p14:creationId xmlns:p14="http://schemas.microsoft.com/office/powerpoint/2010/main" val="3969010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67342-F1B5-E6F7-36D0-E8FAA29561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A9F422D-780F-61DD-4307-AB79D347F61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ECBFEA-1EB3-C296-AD9A-4811CE19C1B8}"/>
              </a:ext>
            </a:extLst>
          </p:cNvPr>
          <p:cNvSpPr>
            <a:spLocks noGrp="1"/>
          </p:cNvSpPr>
          <p:nvPr>
            <p:ph type="dt" sz="half" idx="10"/>
          </p:nvPr>
        </p:nvSpPr>
        <p:spPr/>
        <p:txBody>
          <a:bodyPr/>
          <a:lstStyle/>
          <a:p>
            <a:fld id="{7700BBF9-AFF6-4C55-9ACD-64E6C7A3D9EC}" type="datetimeFigureOut">
              <a:rPr lang="en-US" smtClean="0"/>
              <a:t>7/18/2025</a:t>
            </a:fld>
            <a:endParaRPr lang="en-US"/>
          </a:p>
        </p:txBody>
      </p:sp>
      <p:sp>
        <p:nvSpPr>
          <p:cNvPr id="5" name="Footer Placeholder 4">
            <a:extLst>
              <a:ext uri="{FF2B5EF4-FFF2-40B4-BE49-F238E27FC236}">
                <a16:creationId xmlns:a16="http://schemas.microsoft.com/office/drawing/2014/main" id="{4AFC9054-516E-36C5-B7D7-AF278894D2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9DEB92-59E2-2A22-F998-63733AA6F229}"/>
              </a:ext>
            </a:extLst>
          </p:cNvPr>
          <p:cNvSpPr>
            <a:spLocks noGrp="1"/>
          </p:cNvSpPr>
          <p:nvPr>
            <p:ph type="sldNum" sz="quarter" idx="12"/>
          </p:nvPr>
        </p:nvSpPr>
        <p:spPr/>
        <p:txBody>
          <a:bodyPr/>
          <a:lstStyle/>
          <a:p>
            <a:fld id="{AC28751B-E7EF-45C6-BAA1-099F0B45B5A8}" type="slidenum">
              <a:rPr lang="en-US" smtClean="0"/>
              <a:t>‹#›</a:t>
            </a:fld>
            <a:endParaRPr lang="en-US"/>
          </a:p>
        </p:txBody>
      </p:sp>
    </p:spTree>
    <p:extLst>
      <p:ext uri="{BB962C8B-B14F-4D97-AF65-F5344CB8AC3E}">
        <p14:creationId xmlns:p14="http://schemas.microsoft.com/office/powerpoint/2010/main" val="826758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BD660-0468-18A4-CE6A-63CFD6D846D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6E6BBD9-3D88-A999-4BDC-E0DD9DF2738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94D19CB-1F1C-1584-7ED8-7425397E90A4}"/>
              </a:ext>
            </a:extLst>
          </p:cNvPr>
          <p:cNvSpPr>
            <a:spLocks noGrp="1"/>
          </p:cNvSpPr>
          <p:nvPr>
            <p:ph type="dt" sz="half" idx="10"/>
          </p:nvPr>
        </p:nvSpPr>
        <p:spPr/>
        <p:txBody>
          <a:bodyPr/>
          <a:lstStyle/>
          <a:p>
            <a:fld id="{7700BBF9-AFF6-4C55-9ACD-64E6C7A3D9EC}" type="datetimeFigureOut">
              <a:rPr lang="en-US" smtClean="0"/>
              <a:t>7/18/2025</a:t>
            </a:fld>
            <a:endParaRPr lang="en-US"/>
          </a:p>
        </p:txBody>
      </p:sp>
      <p:sp>
        <p:nvSpPr>
          <p:cNvPr id="5" name="Footer Placeholder 4">
            <a:extLst>
              <a:ext uri="{FF2B5EF4-FFF2-40B4-BE49-F238E27FC236}">
                <a16:creationId xmlns:a16="http://schemas.microsoft.com/office/drawing/2014/main" id="{CECB1AD4-30E8-C58C-1442-CC851CEB93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8CD38C-28A2-6AE2-2BEB-207C922A1E08}"/>
              </a:ext>
            </a:extLst>
          </p:cNvPr>
          <p:cNvSpPr>
            <a:spLocks noGrp="1"/>
          </p:cNvSpPr>
          <p:nvPr>
            <p:ph type="sldNum" sz="quarter" idx="12"/>
          </p:nvPr>
        </p:nvSpPr>
        <p:spPr/>
        <p:txBody>
          <a:bodyPr/>
          <a:lstStyle/>
          <a:p>
            <a:fld id="{AC28751B-E7EF-45C6-BAA1-099F0B45B5A8}" type="slidenum">
              <a:rPr lang="en-US" smtClean="0"/>
              <a:t>‹#›</a:t>
            </a:fld>
            <a:endParaRPr lang="en-US"/>
          </a:p>
        </p:txBody>
      </p:sp>
    </p:spTree>
    <p:extLst>
      <p:ext uri="{BB962C8B-B14F-4D97-AF65-F5344CB8AC3E}">
        <p14:creationId xmlns:p14="http://schemas.microsoft.com/office/powerpoint/2010/main" val="2516867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CDA6E-AA5C-CD0D-ADD0-E4B1DFF148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C58060-52BE-82E7-755A-8A6F862DE5F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3C257B-0F0C-C85E-812F-D339C6D82C3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44EC39E-82F6-4914-FA6B-540A0E9812DF}"/>
              </a:ext>
            </a:extLst>
          </p:cNvPr>
          <p:cNvSpPr>
            <a:spLocks noGrp="1"/>
          </p:cNvSpPr>
          <p:nvPr>
            <p:ph type="dt" sz="half" idx="10"/>
          </p:nvPr>
        </p:nvSpPr>
        <p:spPr/>
        <p:txBody>
          <a:bodyPr/>
          <a:lstStyle/>
          <a:p>
            <a:fld id="{7700BBF9-AFF6-4C55-9ACD-64E6C7A3D9EC}" type="datetimeFigureOut">
              <a:rPr lang="en-US" smtClean="0"/>
              <a:t>7/18/2025</a:t>
            </a:fld>
            <a:endParaRPr lang="en-US"/>
          </a:p>
        </p:txBody>
      </p:sp>
      <p:sp>
        <p:nvSpPr>
          <p:cNvPr id="6" name="Footer Placeholder 5">
            <a:extLst>
              <a:ext uri="{FF2B5EF4-FFF2-40B4-BE49-F238E27FC236}">
                <a16:creationId xmlns:a16="http://schemas.microsoft.com/office/drawing/2014/main" id="{4DBEF086-C97B-0FC3-7DD3-EBD9E88106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21ED0A-3F0B-1F88-B28B-99AE3B48E945}"/>
              </a:ext>
            </a:extLst>
          </p:cNvPr>
          <p:cNvSpPr>
            <a:spLocks noGrp="1"/>
          </p:cNvSpPr>
          <p:nvPr>
            <p:ph type="sldNum" sz="quarter" idx="12"/>
          </p:nvPr>
        </p:nvSpPr>
        <p:spPr/>
        <p:txBody>
          <a:bodyPr/>
          <a:lstStyle/>
          <a:p>
            <a:fld id="{AC28751B-E7EF-45C6-BAA1-099F0B45B5A8}" type="slidenum">
              <a:rPr lang="en-US" smtClean="0"/>
              <a:t>‹#›</a:t>
            </a:fld>
            <a:endParaRPr lang="en-US"/>
          </a:p>
        </p:txBody>
      </p:sp>
    </p:spTree>
    <p:extLst>
      <p:ext uri="{BB962C8B-B14F-4D97-AF65-F5344CB8AC3E}">
        <p14:creationId xmlns:p14="http://schemas.microsoft.com/office/powerpoint/2010/main" val="4250886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E3672-B157-12C0-A51B-A1ACCDB5948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CFD6B94-9037-8DFB-AB2E-4F7547E423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4E0AD24-7AB0-DAED-90BA-9FC29373085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6FED90D-BC6E-D72C-1875-2825BE1B8D0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84180CF-C629-698C-283D-C308FB21BB4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7B427BB-F89B-4DA2-1983-AE7C97552308}"/>
              </a:ext>
            </a:extLst>
          </p:cNvPr>
          <p:cNvSpPr>
            <a:spLocks noGrp="1"/>
          </p:cNvSpPr>
          <p:nvPr>
            <p:ph type="dt" sz="half" idx="10"/>
          </p:nvPr>
        </p:nvSpPr>
        <p:spPr/>
        <p:txBody>
          <a:bodyPr/>
          <a:lstStyle/>
          <a:p>
            <a:fld id="{7700BBF9-AFF6-4C55-9ACD-64E6C7A3D9EC}" type="datetimeFigureOut">
              <a:rPr lang="en-US" smtClean="0"/>
              <a:t>7/18/2025</a:t>
            </a:fld>
            <a:endParaRPr lang="en-US"/>
          </a:p>
        </p:txBody>
      </p:sp>
      <p:sp>
        <p:nvSpPr>
          <p:cNvPr id="8" name="Footer Placeholder 7">
            <a:extLst>
              <a:ext uri="{FF2B5EF4-FFF2-40B4-BE49-F238E27FC236}">
                <a16:creationId xmlns:a16="http://schemas.microsoft.com/office/drawing/2014/main" id="{F08F214A-5414-6A2F-145E-FD0B849F6A6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B5E689B-0925-62BA-5C27-545A0FB01EB9}"/>
              </a:ext>
            </a:extLst>
          </p:cNvPr>
          <p:cNvSpPr>
            <a:spLocks noGrp="1"/>
          </p:cNvSpPr>
          <p:nvPr>
            <p:ph type="sldNum" sz="quarter" idx="12"/>
          </p:nvPr>
        </p:nvSpPr>
        <p:spPr/>
        <p:txBody>
          <a:bodyPr/>
          <a:lstStyle/>
          <a:p>
            <a:fld id="{AC28751B-E7EF-45C6-BAA1-099F0B45B5A8}" type="slidenum">
              <a:rPr lang="en-US" smtClean="0"/>
              <a:t>‹#›</a:t>
            </a:fld>
            <a:endParaRPr lang="en-US"/>
          </a:p>
        </p:txBody>
      </p:sp>
    </p:spTree>
    <p:extLst>
      <p:ext uri="{BB962C8B-B14F-4D97-AF65-F5344CB8AC3E}">
        <p14:creationId xmlns:p14="http://schemas.microsoft.com/office/powerpoint/2010/main" val="584896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17202-3F10-A6AC-59B4-04C74924B53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BD0C52E-D67E-906C-61CF-58ADBB435981}"/>
              </a:ext>
            </a:extLst>
          </p:cNvPr>
          <p:cNvSpPr>
            <a:spLocks noGrp="1"/>
          </p:cNvSpPr>
          <p:nvPr>
            <p:ph type="dt" sz="half" idx="10"/>
          </p:nvPr>
        </p:nvSpPr>
        <p:spPr/>
        <p:txBody>
          <a:bodyPr/>
          <a:lstStyle/>
          <a:p>
            <a:fld id="{7700BBF9-AFF6-4C55-9ACD-64E6C7A3D9EC}" type="datetimeFigureOut">
              <a:rPr lang="en-US" smtClean="0"/>
              <a:t>7/18/2025</a:t>
            </a:fld>
            <a:endParaRPr lang="en-US"/>
          </a:p>
        </p:txBody>
      </p:sp>
      <p:sp>
        <p:nvSpPr>
          <p:cNvPr id="4" name="Footer Placeholder 3">
            <a:extLst>
              <a:ext uri="{FF2B5EF4-FFF2-40B4-BE49-F238E27FC236}">
                <a16:creationId xmlns:a16="http://schemas.microsoft.com/office/drawing/2014/main" id="{84E0F3DA-0655-DD54-3D6B-257FD8A95DF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0F275A9-6CDC-F76C-EF77-2B71F126A542}"/>
              </a:ext>
            </a:extLst>
          </p:cNvPr>
          <p:cNvSpPr>
            <a:spLocks noGrp="1"/>
          </p:cNvSpPr>
          <p:nvPr>
            <p:ph type="sldNum" sz="quarter" idx="12"/>
          </p:nvPr>
        </p:nvSpPr>
        <p:spPr/>
        <p:txBody>
          <a:bodyPr/>
          <a:lstStyle/>
          <a:p>
            <a:fld id="{AC28751B-E7EF-45C6-BAA1-099F0B45B5A8}" type="slidenum">
              <a:rPr lang="en-US" smtClean="0"/>
              <a:t>‹#›</a:t>
            </a:fld>
            <a:endParaRPr lang="en-US"/>
          </a:p>
        </p:txBody>
      </p:sp>
    </p:spTree>
    <p:extLst>
      <p:ext uri="{BB962C8B-B14F-4D97-AF65-F5344CB8AC3E}">
        <p14:creationId xmlns:p14="http://schemas.microsoft.com/office/powerpoint/2010/main" val="1590520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330B8D-963F-3DEB-45CC-B4153BA56B08}"/>
              </a:ext>
            </a:extLst>
          </p:cNvPr>
          <p:cNvSpPr>
            <a:spLocks noGrp="1"/>
          </p:cNvSpPr>
          <p:nvPr>
            <p:ph type="dt" sz="half" idx="10"/>
          </p:nvPr>
        </p:nvSpPr>
        <p:spPr/>
        <p:txBody>
          <a:bodyPr/>
          <a:lstStyle/>
          <a:p>
            <a:fld id="{7700BBF9-AFF6-4C55-9ACD-64E6C7A3D9EC}" type="datetimeFigureOut">
              <a:rPr lang="en-US" smtClean="0"/>
              <a:t>7/18/2025</a:t>
            </a:fld>
            <a:endParaRPr lang="en-US"/>
          </a:p>
        </p:txBody>
      </p:sp>
      <p:sp>
        <p:nvSpPr>
          <p:cNvPr id="3" name="Footer Placeholder 2">
            <a:extLst>
              <a:ext uri="{FF2B5EF4-FFF2-40B4-BE49-F238E27FC236}">
                <a16:creationId xmlns:a16="http://schemas.microsoft.com/office/drawing/2014/main" id="{9B854563-3183-32C7-04A3-768B8AD49A4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BCC25D0-7BFD-358B-83D8-7EF490CF07DA}"/>
              </a:ext>
            </a:extLst>
          </p:cNvPr>
          <p:cNvSpPr>
            <a:spLocks noGrp="1"/>
          </p:cNvSpPr>
          <p:nvPr>
            <p:ph type="sldNum" sz="quarter" idx="12"/>
          </p:nvPr>
        </p:nvSpPr>
        <p:spPr/>
        <p:txBody>
          <a:bodyPr/>
          <a:lstStyle/>
          <a:p>
            <a:fld id="{AC28751B-E7EF-45C6-BAA1-099F0B45B5A8}" type="slidenum">
              <a:rPr lang="en-US" smtClean="0"/>
              <a:t>‹#›</a:t>
            </a:fld>
            <a:endParaRPr lang="en-US"/>
          </a:p>
        </p:txBody>
      </p:sp>
    </p:spTree>
    <p:extLst>
      <p:ext uri="{BB962C8B-B14F-4D97-AF65-F5344CB8AC3E}">
        <p14:creationId xmlns:p14="http://schemas.microsoft.com/office/powerpoint/2010/main" val="2219986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3440A-F1AE-F2C7-7F73-C05BDA756C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2525438-3D6A-0398-C14F-8A532BC93AD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9FF9699-B506-001F-8807-330A31AE62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97B372-9C81-6D2C-5BB6-FBF3CB6C5A61}"/>
              </a:ext>
            </a:extLst>
          </p:cNvPr>
          <p:cNvSpPr>
            <a:spLocks noGrp="1"/>
          </p:cNvSpPr>
          <p:nvPr>
            <p:ph type="dt" sz="half" idx="10"/>
          </p:nvPr>
        </p:nvSpPr>
        <p:spPr/>
        <p:txBody>
          <a:bodyPr/>
          <a:lstStyle/>
          <a:p>
            <a:fld id="{7700BBF9-AFF6-4C55-9ACD-64E6C7A3D9EC}" type="datetimeFigureOut">
              <a:rPr lang="en-US" smtClean="0"/>
              <a:t>7/18/2025</a:t>
            </a:fld>
            <a:endParaRPr lang="en-US"/>
          </a:p>
        </p:txBody>
      </p:sp>
      <p:sp>
        <p:nvSpPr>
          <p:cNvPr id="6" name="Footer Placeholder 5">
            <a:extLst>
              <a:ext uri="{FF2B5EF4-FFF2-40B4-BE49-F238E27FC236}">
                <a16:creationId xmlns:a16="http://schemas.microsoft.com/office/drawing/2014/main" id="{CA8032AC-962A-A5B0-9E7C-EB7E9E35E2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40CCDB-D3AF-2882-9649-7FFCE32BCE1E}"/>
              </a:ext>
            </a:extLst>
          </p:cNvPr>
          <p:cNvSpPr>
            <a:spLocks noGrp="1"/>
          </p:cNvSpPr>
          <p:nvPr>
            <p:ph type="sldNum" sz="quarter" idx="12"/>
          </p:nvPr>
        </p:nvSpPr>
        <p:spPr/>
        <p:txBody>
          <a:bodyPr/>
          <a:lstStyle/>
          <a:p>
            <a:fld id="{AC28751B-E7EF-45C6-BAA1-099F0B45B5A8}" type="slidenum">
              <a:rPr lang="en-US" smtClean="0"/>
              <a:t>‹#›</a:t>
            </a:fld>
            <a:endParaRPr lang="en-US"/>
          </a:p>
        </p:txBody>
      </p:sp>
    </p:spTree>
    <p:extLst>
      <p:ext uri="{BB962C8B-B14F-4D97-AF65-F5344CB8AC3E}">
        <p14:creationId xmlns:p14="http://schemas.microsoft.com/office/powerpoint/2010/main" val="22968134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E6BCF-2158-CB3F-F533-C98825D15D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11E38C1-F7B9-AC3C-2D29-A22A894040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644A15B-9D7E-F703-D895-63C582310C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86FFD7-D1EF-C02D-152C-58640C780C4D}"/>
              </a:ext>
            </a:extLst>
          </p:cNvPr>
          <p:cNvSpPr>
            <a:spLocks noGrp="1"/>
          </p:cNvSpPr>
          <p:nvPr>
            <p:ph type="dt" sz="half" idx="10"/>
          </p:nvPr>
        </p:nvSpPr>
        <p:spPr/>
        <p:txBody>
          <a:bodyPr/>
          <a:lstStyle/>
          <a:p>
            <a:fld id="{7700BBF9-AFF6-4C55-9ACD-64E6C7A3D9EC}" type="datetimeFigureOut">
              <a:rPr lang="en-US" smtClean="0"/>
              <a:t>7/18/2025</a:t>
            </a:fld>
            <a:endParaRPr lang="en-US"/>
          </a:p>
        </p:txBody>
      </p:sp>
      <p:sp>
        <p:nvSpPr>
          <p:cNvPr id="6" name="Footer Placeholder 5">
            <a:extLst>
              <a:ext uri="{FF2B5EF4-FFF2-40B4-BE49-F238E27FC236}">
                <a16:creationId xmlns:a16="http://schemas.microsoft.com/office/drawing/2014/main" id="{B756ADAE-55CD-CF36-8CD9-55C6952563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C21640-9062-2595-98CA-CA0F6F5671D3}"/>
              </a:ext>
            </a:extLst>
          </p:cNvPr>
          <p:cNvSpPr>
            <a:spLocks noGrp="1"/>
          </p:cNvSpPr>
          <p:nvPr>
            <p:ph type="sldNum" sz="quarter" idx="12"/>
          </p:nvPr>
        </p:nvSpPr>
        <p:spPr/>
        <p:txBody>
          <a:bodyPr/>
          <a:lstStyle/>
          <a:p>
            <a:fld id="{AC28751B-E7EF-45C6-BAA1-099F0B45B5A8}" type="slidenum">
              <a:rPr lang="en-US" smtClean="0"/>
              <a:t>‹#›</a:t>
            </a:fld>
            <a:endParaRPr lang="en-US"/>
          </a:p>
        </p:txBody>
      </p:sp>
    </p:spTree>
    <p:extLst>
      <p:ext uri="{BB962C8B-B14F-4D97-AF65-F5344CB8AC3E}">
        <p14:creationId xmlns:p14="http://schemas.microsoft.com/office/powerpoint/2010/main" val="1402884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676697-6A76-C9BA-A61E-174C59BBB51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1BB1636-2FD8-CD8A-245B-A84BC40BC40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672E78-BB70-66C0-BD5D-8D125CB81D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00BBF9-AFF6-4C55-9ACD-64E6C7A3D9EC}" type="datetimeFigureOut">
              <a:rPr lang="en-US" smtClean="0"/>
              <a:t>7/18/2025</a:t>
            </a:fld>
            <a:endParaRPr lang="en-US"/>
          </a:p>
        </p:txBody>
      </p:sp>
      <p:sp>
        <p:nvSpPr>
          <p:cNvPr id="5" name="Footer Placeholder 4">
            <a:extLst>
              <a:ext uri="{FF2B5EF4-FFF2-40B4-BE49-F238E27FC236}">
                <a16:creationId xmlns:a16="http://schemas.microsoft.com/office/drawing/2014/main" id="{46AFCE8B-85D4-9873-FC8D-D8521D64E0A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2A51609-C357-58F6-FE6C-F9B2CC77A19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28751B-E7EF-45C6-BAA1-099F0B45B5A8}" type="slidenum">
              <a:rPr lang="en-US" smtClean="0"/>
              <a:t>‹#›</a:t>
            </a:fld>
            <a:endParaRPr lang="en-US"/>
          </a:p>
        </p:txBody>
      </p:sp>
    </p:spTree>
    <p:extLst>
      <p:ext uri="{BB962C8B-B14F-4D97-AF65-F5344CB8AC3E}">
        <p14:creationId xmlns:p14="http://schemas.microsoft.com/office/powerpoint/2010/main" val="30572637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congress.gov/bill/119th-congress/house-bill/1/text"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FD189-9C50-E2D2-362F-59F0670A270D}"/>
              </a:ext>
            </a:extLst>
          </p:cNvPr>
          <p:cNvSpPr>
            <a:spLocks noGrp="1"/>
          </p:cNvSpPr>
          <p:nvPr>
            <p:ph type="ctrTitle"/>
          </p:nvPr>
        </p:nvSpPr>
        <p:spPr>
          <a:xfrm>
            <a:off x="1524000" y="887505"/>
            <a:ext cx="9144000" cy="4087907"/>
          </a:xfrm>
        </p:spPr>
        <p:txBody>
          <a:bodyPr>
            <a:normAutofit fontScale="90000"/>
          </a:bodyPr>
          <a:lstStyle/>
          <a:p>
            <a:r>
              <a:rPr lang="en-US" sz="4800" b="1" dirty="0"/>
              <a:t>The Big Beautiful Bill “Just The Facts” as they relate to Medicaid and SNAP </a:t>
            </a:r>
            <a:br>
              <a:rPr lang="en-US" sz="4800" b="1" dirty="0"/>
            </a:br>
            <a:br>
              <a:rPr lang="en-US" sz="4800" b="1" dirty="0"/>
            </a:br>
            <a:r>
              <a:rPr lang="en-US" sz="2200" b="1" dirty="0"/>
              <a:t>Big Beautiful Bill; </a:t>
            </a:r>
            <a:r>
              <a:rPr lang="en-US" sz="2700" b="1" dirty="0"/>
              <a:t>HR-1, pp.219-330</a:t>
            </a:r>
            <a:br>
              <a:rPr lang="en-US" sz="2700" b="1" dirty="0"/>
            </a:br>
            <a:r>
              <a:rPr lang="en-US" sz="2700" b="1" dirty="0"/>
              <a:t>Subtitle B-Health</a:t>
            </a:r>
            <a:br>
              <a:rPr lang="en-US" sz="2700" b="1" dirty="0"/>
            </a:br>
            <a:r>
              <a:rPr lang="en-US" sz="2700" b="1" dirty="0"/>
              <a:t>Chapter-1 Medicaid</a:t>
            </a:r>
            <a:br>
              <a:rPr lang="en-US" sz="2700" dirty="0"/>
            </a:br>
            <a:br>
              <a:rPr lang="en-US" sz="2700" dirty="0"/>
            </a:br>
            <a:endParaRPr lang="en-US" sz="4800" b="1" dirty="0"/>
          </a:p>
        </p:txBody>
      </p:sp>
      <p:sp>
        <p:nvSpPr>
          <p:cNvPr id="3" name="Subtitle 2">
            <a:extLst>
              <a:ext uri="{FF2B5EF4-FFF2-40B4-BE49-F238E27FC236}">
                <a16:creationId xmlns:a16="http://schemas.microsoft.com/office/drawing/2014/main" id="{90492BE0-A6A1-6234-08E6-125481DB177E}"/>
              </a:ext>
            </a:extLst>
          </p:cNvPr>
          <p:cNvSpPr>
            <a:spLocks noGrp="1"/>
          </p:cNvSpPr>
          <p:nvPr>
            <p:ph type="subTitle" idx="1"/>
          </p:nvPr>
        </p:nvSpPr>
        <p:spPr>
          <a:xfrm>
            <a:off x="1425388" y="4563036"/>
            <a:ext cx="9144000" cy="995082"/>
          </a:xfrm>
        </p:spPr>
        <p:txBody>
          <a:bodyPr>
            <a:normAutofit fontScale="25000" lnSpcReduction="20000"/>
          </a:bodyPr>
          <a:lstStyle/>
          <a:p>
            <a:endParaRPr lang="en-US" dirty="0"/>
          </a:p>
          <a:p>
            <a:r>
              <a:rPr lang="en-US" sz="9600" dirty="0"/>
              <a:t>By: Joe T. Potts, M.S. PT</a:t>
            </a:r>
          </a:p>
          <a:p>
            <a:r>
              <a:rPr lang="en-US" sz="9600" dirty="0"/>
              <a:t>CEO, Full Life Services, Inc.</a:t>
            </a:r>
          </a:p>
          <a:p>
            <a:r>
              <a:rPr lang="en-US" sz="9600" dirty="0"/>
              <a:t>joseph@fulllifeservices.org</a:t>
            </a:r>
            <a:r>
              <a:rPr lang="en-US" dirty="0"/>
              <a:t>.</a:t>
            </a:r>
          </a:p>
        </p:txBody>
      </p:sp>
    </p:spTree>
    <p:extLst>
      <p:ext uri="{BB962C8B-B14F-4D97-AF65-F5344CB8AC3E}">
        <p14:creationId xmlns:p14="http://schemas.microsoft.com/office/powerpoint/2010/main" val="18017288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0CAAE-FAD9-CA5B-20F9-E06B0B88172D}"/>
              </a:ext>
            </a:extLst>
          </p:cNvPr>
          <p:cNvSpPr>
            <a:spLocks noGrp="1"/>
          </p:cNvSpPr>
          <p:nvPr>
            <p:ph type="title"/>
          </p:nvPr>
        </p:nvSpPr>
        <p:spPr/>
        <p:txBody>
          <a:bodyPr>
            <a:normAutofit/>
          </a:bodyPr>
          <a:lstStyle/>
          <a:p>
            <a:pPr algn="ctr"/>
            <a:r>
              <a:rPr lang="en-US" sz="4000" b="1" dirty="0"/>
              <a:t>This Bill Limits and Cuts Medicaid Provider Taxes</a:t>
            </a:r>
          </a:p>
        </p:txBody>
      </p:sp>
      <p:sp>
        <p:nvSpPr>
          <p:cNvPr id="3" name="Content Placeholder 2">
            <a:extLst>
              <a:ext uri="{FF2B5EF4-FFF2-40B4-BE49-F238E27FC236}">
                <a16:creationId xmlns:a16="http://schemas.microsoft.com/office/drawing/2014/main" id="{2178B75E-1CAD-651C-4B88-AD5B5E91D179}"/>
              </a:ext>
            </a:extLst>
          </p:cNvPr>
          <p:cNvSpPr>
            <a:spLocks noGrp="1"/>
          </p:cNvSpPr>
          <p:nvPr>
            <p:ph idx="1"/>
          </p:nvPr>
        </p:nvSpPr>
        <p:spPr>
          <a:xfrm>
            <a:off x="838200" y="1335741"/>
            <a:ext cx="10515600" cy="4841222"/>
          </a:xfrm>
        </p:spPr>
        <p:txBody>
          <a:bodyPr>
            <a:normAutofit lnSpcReduction="10000"/>
          </a:bodyPr>
          <a:lstStyle/>
          <a:p>
            <a:endParaRPr lang="en-US" dirty="0"/>
          </a:p>
          <a:p>
            <a:r>
              <a:rPr lang="en-US" u="sng" dirty="0"/>
              <a:t>So, what are Medicaid Provider taxes? </a:t>
            </a:r>
            <a:r>
              <a:rPr lang="en-US" dirty="0"/>
              <a:t>It is easier to say what they do than understand how they do it. (</a:t>
            </a:r>
            <a:r>
              <a:rPr lang="en-US" i="1" dirty="0"/>
              <a:t>I have attached a Chat GBT explanation in the appendices if you care to enlighten your self</a:t>
            </a:r>
            <a:r>
              <a:rPr lang="en-US" dirty="0"/>
              <a:t>) .</a:t>
            </a:r>
          </a:p>
          <a:p>
            <a:endParaRPr lang="en-US" dirty="0"/>
          </a:p>
          <a:p>
            <a:r>
              <a:rPr lang="en-US" u="sng" dirty="0"/>
              <a:t>What they do is allow states to receive about 5% more federal funds for Medicaid and CHIP, above their normal FMAP. </a:t>
            </a:r>
          </a:p>
          <a:p>
            <a:endParaRPr lang="en-US" u="sng" dirty="0"/>
          </a:p>
          <a:p>
            <a:r>
              <a:rPr lang="en-US" u="sng" dirty="0"/>
              <a:t>This bill freezes “non-expansion states”</a:t>
            </a:r>
            <a:r>
              <a:rPr lang="en-US" dirty="0"/>
              <a:t> Medicaid provider taxes at their present level of about 6% and cuts the “expansion states” down by .5% every year starting in 2028 until they reach 3.5% (Sec.71115, pp. 2030-231) </a:t>
            </a:r>
          </a:p>
        </p:txBody>
      </p:sp>
    </p:spTree>
    <p:extLst>
      <p:ext uri="{BB962C8B-B14F-4D97-AF65-F5344CB8AC3E}">
        <p14:creationId xmlns:p14="http://schemas.microsoft.com/office/powerpoint/2010/main" val="38290174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DB512-2A9C-2449-0623-A781626F1F0B}"/>
              </a:ext>
            </a:extLst>
          </p:cNvPr>
          <p:cNvSpPr>
            <a:spLocks noGrp="1"/>
          </p:cNvSpPr>
          <p:nvPr>
            <p:ph type="title"/>
          </p:nvPr>
        </p:nvSpPr>
        <p:spPr/>
        <p:txBody>
          <a:bodyPr>
            <a:normAutofit/>
          </a:bodyPr>
          <a:lstStyle/>
          <a:p>
            <a:pPr algn="ctr"/>
            <a:r>
              <a:rPr lang="en-US" sz="3600" b="1" dirty="0"/>
              <a:t>Protecting Rural Hospitals From The Effect of This Bill</a:t>
            </a:r>
          </a:p>
        </p:txBody>
      </p:sp>
      <p:sp>
        <p:nvSpPr>
          <p:cNvPr id="3" name="Content Placeholder 2">
            <a:extLst>
              <a:ext uri="{FF2B5EF4-FFF2-40B4-BE49-F238E27FC236}">
                <a16:creationId xmlns:a16="http://schemas.microsoft.com/office/drawing/2014/main" id="{14F29BD0-4C3F-59CA-35C6-1AF99CB31F63}"/>
              </a:ext>
            </a:extLst>
          </p:cNvPr>
          <p:cNvSpPr>
            <a:spLocks noGrp="1"/>
          </p:cNvSpPr>
          <p:nvPr>
            <p:ph idx="1"/>
          </p:nvPr>
        </p:nvSpPr>
        <p:spPr/>
        <p:txBody>
          <a:bodyPr/>
          <a:lstStyle/>
          <a:p>
            <a:r>
              <a:rPr lang="en-US" u="sng" dirty="0"/>
              <a:t>Rural Hospital are likely to see more uninsured </a:t>
            </a:r>
            <a:r>
              <a:rPr lang="en-US" dirty="0"/>
              <a:t>in their emergency rooms and they are less able than urban hospitals to absorb this increase in uncompensated care.</a:t>
            </a:r>
          </a:p>
          <a:p>
            <a:endParaRPr lang="en-US" dirty="0"/>
          </a:p>
          <a:p>
            <a:r>
              <a:rPr lang="en-US" dirty="0"/>
              <a:t>This bill establishes a 50-million-dollar fund to help rural hospitals. (Sect71401, pp. 256) </a:t>
            </a:r>
          </a:p>
        </p:txBody>
      </p:sp>
    </p:spTree>
    <p:extLst>
      <p:ext uri="{BB962C8B-B14F-4D97-AF65-F5344CB8AC3E}">
        <p14:creationId xmlns:p14="http://schemas.microsoft.com/office/powerpoint/2010/main" val="4453182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F60F8-D314-7F66-6088-AFE0142E0D47}"/>
              </a:ext>
            </a:extLst>
          </p:cNvPr>
          <p:cNvSpPr>
            <a:spLocks noGrp="1"/>
          </p:cNvSpPr>
          <p:nvPr>
            <p:ph type="title"/>
          </p:nvPr>
        </p:nvSpPr>
        <p:spPr>
          <a:xfrm>
            <a:off x="838200" y="365125"/>
            <a:ext cx="10515600" cy="827181"/>
          </a:xfrm>
        </p:spPr>
        <p:txBody>
          <a:bodyPr>
            <a:normAutofit/>
          </a:bodyPr>
          <a:lstStyle/>
          <a:p>
            <a:pPr algn="ctr"/>
            <a:r>
              <a:rPr lang="en-US" sz="2800" b="1" dirty="0"/>
              <a:t>Providing Permanent Tax Relief For Middle-Class Families And Workers</a:t>
            </a:r>
          </a:p>
        </p:txBody>
      </p:sp>
      <p:sp>
        <p:nvSpPr>
          <p:cNvPr id="3" name="Content Placeholder 2">
            <a:extLst>
              <a:ext uri="{FF2B5EF4-FFF2-40B4-BE49-F238E27FC236}">
                <a16:creationId xmlns:a16="http://schemas.microsoft.com/office/drawing/2014/main" id="{09AF693D-B1FC-D1AD-EC7A-C9D55E057E6E}"/>
              </a:ext>
            </a:extLst>
          </p:cNvPr>
          <p:cNvSpPr>
            <a:spLocks noGrp="1"/>
          </p:cNvSpPr>
          <p:nvPr>
            <p:ph idx="1"/>
          </p:nvPr>
        </p:nvSpPr>
        <p:spPr>
          <a:xfrm>
            <a:off x="838200" y="1825625"/>
            <a:ext cx="10515600" cy="4745504"/>
          </a:xfrm>
        </p:spPr>
        <p:txBody>
          <a:bodyPr>
            <a:normAutofit fontScale="62500" lnSpcReduction="20000"/>
          </a:bodyPr>
          <a:lstStyle/>
          <a:p>
            <a:r>
              <a:rPr lang="en-US" u="sng" dirty="0"/>
              <a:t>Extension and enhancement of increased standard deduction</a:t>
            </a:r>
            <a:r>
              <a:rPr lang="en-US" dirty="0"/>
              <a:t>. (SEC. 70102, pp.330)</a:t>
            </a:r>
          </a:p>
          <a:p>
            <a:r>
              <a:rPr lang="en-US" dirty="0"/>
              <a:t>Sec. 70104. </a:t>
            </a:r>
            <a:r>
              <a:rPr lang="en-US" u="sng" dirty="0"/>
              <a:t>Extension and enhancement of increased child tax credit</a:t>
            </a:r>
            <a:r>
              <a:rPr lang="en-US" dirty="0"/>
              <a:t>. (Sec. 70104, pp.330) </a:t>
            </a:r>
            <a:r>
              <a:rPr lang="en-US" u="sng" dirty="0"/>
              <a:t>$2000-$2200</a:t>
            </a:r>
          </a:p>
          <a:p>
            <a:r>
              <a:rPr lang="en-US" dirty="0"/>
              <a:t>Sec. 70105. Extension and enhancement of deduction for qualified business income.</a:t>
            </a:r>
          </a:p>
          <a:p>
            <a:r>
              <a:rPr lang="en-US" dirty="0"/>
              <a:t>Sec. 70106. Extension and enhancement of increased estate and gift tax exemption</a:t>
            </a:r>
          </a:p>
          <a:p>
            <a:r>
              <a:rPr lang="en-US" dirty="0"/>
              <a:t>amounts.</a:t>
            </a:r>
          </a:p>
          <a:p>
            <a:r>
              <a:rPr lang="en-US" dirty="0"/>
              <a:t>Sec. 70107. Extension of increased alternative minimum tax exemption amounts</a:t>
            </a:r>
          </a:p>
          <a:p>
            <a:r>
              <a:rPr lang="en-US" dirty="0"/>
              <a:t>and modification of phaseout thresholds.</a:t>
            </a:r>
          </a:p>
          <a:p>
            <a:r>
              <a:rPr lang="en-US" dirty="0"/>
              <a:t>Sec. 70108. Extension and modification of limitation on deduction for qualified residence</a:t>
            </a:r>
          </a:p>
          <a:p>
            <a:r>
              <a:rPr lang="en-US" dirty="0"/>
              <a:t>interest.</a:t>
            </a:r>
          </a:p>
          <a:p>
            <a:r>
              <a:rPr lang="en-US" dirty="0"/>
              <a:t>Sec. 70109. Extension and modification of limitation on casualty loss deduction.</a:t>
            </a:r>
          </a:p>
          <a:p>
            <a:r>
              <a:rPr lang="en-US" dirty="0"/>
              <a:t>Get stories like this delivered straight to your inbox. Sign up for The 74 Newsletter</a:t>
            </a:r>
          </a:p>
          <a:p>
            <a:endParaRPr lang="en-US" dirty="0"/>
          </a:p>
          <a:p>
            <a:r>
              <a:rPr lang="en-US" u="sng" dirty="0"/>
              <a:t>For the first time, children and at least one of their parents or guardians will have to have a Social Security number to be able to qualify for the child tax credit. That means an estimated 2.7 million American kids who likely qualify for the credit this year will no longer be able to get it as of next year. </a:t>
            </a:r>
          </a:p>
        </p:txBody>
      </p:sp>
    </p:spTree>
    <p:extLst>
      <p:ext uri="{BB962C8B-B14F-4D97-AF65-F5344CB8AC3E}">
        <p14:creationId xmlns:p14="http://schemas.microsoft.com/office/powerpoint/2010/main" val="25475205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1F706-A8C4-3223-41E6-A0336FBE9FC4}"/>
              </a:ext>
            </a:extLst>
          </p:cNvPr>
          <p:cNvSpPr>
            <a:spLocks noGrp="1"/>
          </p:cNvSpPr>
          <p:nvPr>
            <p:ph type="title"/>
          </p:nvPr>
        </p:nvSpPr>
        <p:spPr>
          <a:xfrm>
            <a:off x="838200" y="168368"/>
            <a:ext cx="10515600" cy="1325563"/>
          </a:xfrm>
        </p:spPr>
        <p:txBody>
          <a:bodyPr>
            <a:normAutofit/>
          </a:bodyPr>
          <a:lstStyle/>
          <a:p>
            <a:pPr algn="ctr"/>
            <a:r>
              <a:rPr lang="en-US" sz="3600" b="1" dirty="0"/>
              <a:t>MODIFICATIONS TO SNAP WORK REQUIREMENTS, Qualification for, and State Share of Cost</a:t>
            </a:r>
          </a:p>
        </p:txBody>
      </p:sp>
      <p:sp>
        <p:nvSpPr>
          <p:cNvPr id="3" name="Content Placeholder 2">
            <a:extLst>
              <a:ext uri="{FF2B5EF4-FFF2-40B4-BE49-F238E27FC236}">
                <a16:creationId xmlns:a16="http://schemas.microsoft.com/office/drawing/2014/main" id="{D1319DB3-359D-DEEB-FDA2-408366100897}"/>
              </a:ext>
            </a:extLst>
          </p:cNvPr>
          <p:cNvSpPr>
            <a:spLocks noGrp="1"/>
          </p:cNvSpPr>
          <p:nvPr>
            <p:ph idx="1"/>
          </p:nvPr>
        </p:nvSpPr>
        <p:spPr>
          <a:xfrm>
            <a:off x="676835" y="1314636"/>
            <a:ext cx="10515600" cy="4978587"/>
          </a:xfrm>
        </p:spPr>
        <p:txBody>
          <a:bodyPr>
            <a:normAutofit lnSpcReduction="10000"/>
          </a:bodyPr>
          <a:lstStyle/>
          <a:p>
            <a:r>
              <a:rPr lang="en-US" u="sng" dirty="0"/>
              <a:t>Snap now requires the able-bodied to work between ages of 18-65 </a:t>
            </a:r>
            <a:r>
              <a:rPr lang="en-US" dirty="0"/>
              <a:t>up from 18-55 before the bill. The bill decreases the number of exemptions from the work requirement. (Sec. 10102, pp.10)</a:t>
            </a:r>
          </a:p>
          <a:p>
            <a:endParaRPr lang="en-US" dirty="0"/>
          </a:p>
          <a:p>
            <a:r>
              <a:rPr lang="en-US" u="sng" dirty="0"/>
              <a:t>The bill makes qualification harder </a:t>
            </a:r>
            <a:r>
              <a:rPr lang="en-US" dirty="0"/>
              <a:t>by disallowing certain expenses, like utility cost, and certain internet fees (Sec. 10103, pp.12)</a:t>
            </a:r>
          </a:p>
          <a:p>
            <a:endParaRPr lang="en-US" dirty="0"/>
          </a:p>
          <a:p>
            <a:r>
              <a:rPr lang="en-US" u="sng" dirty="0"/>
              <a:t>The Big Beautiful Bill increases the states share </a:t>
            </a:r>
            <a:r>
              <a:rPr lang="en-US" i="1" dirty="0"/>
              <a:t>of the cost </a:t>
            </a:r>
            <a:r>
              <a:rPr lang="en-US" dirty="0"/>
              <a:t>of the program. (Sec.10105, pp.12)</a:t>
            </a:r>
          </a:p>
          <a:p>
            <a:endParaRPr lang="en-US" dirty="0"/>
          </a:p>
          <a:p>
            <a:r>
              <a:rPr lang="en-US" u="sng" dirty="0"/>
              <a:t>The bill does not have provision to exempt parents with disabled kids </a:t>
            </a:r>
            <a:r>
              <a:rPr lang="en-US" dirty="0"/>
              <a:t>from the work requirement. This will have to be addressed</a:t>
            </a:r>
          </a:p>
          <a:p>
            <a:endParaRPr lang="en-US" dirty="0"/>
          </a:p>
          <a:p>
            <a:endParaRPr lang="en-US" dirty="0"/>
          </a:p>
        </p:txBody>
      </p:sp>
    </p:spTree>
    <p:extLst>
      <p:ext uri="{BB962C8B-B14F-4D97-AF65-F5344CB8AC3E}">
        <p14:creationId xmlns:p14="http://schemas.microsoft.com/office/powerpoint/2010/main" val="34321421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DBED5-1C4D-B495-E807-19302B2E97AF}"/>
              </a:ext>
            </a:extLst>
          </p:cNvPr>
          <p:cNvSpPr>
            <a:spLocks noGrp="1"/>
          </p:cNvSpPr>
          <p:nvPr>
            <p:ph type="title"/>
          </p:nvPr>
        </p:nvSpPr>
        <p:spPr>
          <a:xfrm>
            <a:off x="838200" y="365125"/>
            <a:ext cx="10515600" cy="746499"/>
          </a:xfrm>
        </p:spPr>
        <p:txBody>
          <a:bodyPr>
            <a:normAutofit fontScale="90000"/>
          </a:bodyPr>
          <a:lstStyle/>
          <a:p>
            <a:pPr algn="ctr"/>
            <a:r>
              <a:rPr lang="en-US" sz="3200" b="1" dirty="0"/>
              <a:t>Appendix 1.</a:t>
            </a:r>
            <a:r>
              <a:rPr lang="en-US" b="1" dirty="0"/>
              <a:t> </a:t>
            </a:r>
            <a:br>
              <a:rPr lang="en-US" b="1" dirty="0"/>
            </a:br>
            <a:r>
              <a:rPr lang="en-US" sz="2400" b="1" dirty="0"/>
              <a:t>Explanation of Medicaid Provider Taxes by :Chat GBT</a:t>
            </a:r>
          </a:p>
        </p:txBody>
      </p:sp>
      <p:sp>
        <p:nvSpPr>
          <p:cNvPr id="3" name="Content Placeholder 2">
            <a:extLst>
              <a:ext uri="{FF2B5EF4-FFF2-40B4-BE49-F238E27FC236}">
                <a16:creationId xmlns:a16="http://schemas.microsoft.com/office/drawing/2014/main" id="{F1B53635-76DD-8AEF-2379-BBF1AC733E2F}"/>
              </a:ext>
            </a:extLst>
          </p:cNvPr>
          <p:cNvSpPr>
            <a:spLocks noGrp="1"/>
          </p:cNvSpPr>
          <p:nvPr>
            <p:ph idx="1"/>
          </p:nvPr>
        </p:nvSpPr>
        <p:spPr>
          <a:xfrm>
            <a:off x="838200" y="1479176"/>
            <a:ext cx="10515600" cy="5013699"/>
          </a:xfrm>
        </p:spPr>
        <p:txBody>
          <a:bodyPr>
            <a:noAutofit/>
          </a:bodyPr>
          <a:lstStyle/>
          <a:p>
            <a:r>
              <a:rPr lang="en-US" sz="1800" dirty="0"/>
              <a:t>Key Points about Medicaid Provider Taxes:</a:t>
            </a:r>
          </a:p>
          <a:p>
            <a:r>
              <a:rPr lang="en-US" sz="1800" dirty="0"/>
              <a:t>    Purpose:</a:t>
            </a:r>
          </a:p>
          <a:p>
            <a:r>
              <a:rPr lang="en-US" sz="1800" dirty="0"/>
              <a:t>    The main goal of these taxes is to generate additional state revenue that can be used to match federal funding for Medicaid. The federal government typically covers a large portion of Medicaid costs (e.g., 50–80%, depending on the state), and state taxes on providers help them meet their portion of the funding.</a:t>
            </a:r>
          </a:p>
          <a:p>
            <a:endParaRPr lang="en-US" sz="1800" dirty="0"/>
          </a:p>
          <a:p>
            <a:r>
              <a:rPr lang="en-US" sz="1800" dirty="0"/>
              <a:t>    Who is Affected:</a:t>
            </a:r>
          </a:p>
          <a:p>
            <a:r>
              <a:rPr lang="en-US" sz="1800" dirty="0"/>
              <a:t>    Healthcare providers that serve Medicaid patients are subject to these taxes. This includes hospitals, nursing homes, intermediate care facilities, home health agencies, and sometimes even certain individual healthcare practitioners.</a:t>
            </a:r>
          </a:p>
          <a:p>
            <a:endParaRPr lang="en-US" sz="1800" dirty="0"/>
          </a:p>
          <a:p>
            <a:r>
              <a:rPr lang="en-US" sz="1800" dirty="0"/>
              <a:t>    Tax Rate and Structure:</a:t>
            </a:r>
          </a:p>
          <a:p>
            <a:r>
              <a:rPr lang="en-US" sz="1800" dirty="0"/>
              <a:t>    The rate and structure of Medicaid provider taxes vary by state. Some states impose a flat percentage tax on provider revenue, while others might tax based on other metrics (e.g., the number of Medicaid patients served).</a:t>
            </a:r>
          </a:p>
          <a:p>
            <a:endParaRPr lang="en-US" sz="1800" dirty="0"/>
          </a:p>
          <a:p>
            <a:pPr marL="0" indent="0">
              <a:buNone/>
            </a:pPr>
            <a:r>
              <a:rPr lang="en-US" sz="1800" dirty="0"/>
              <a:t>    </a:t>
            </a:r>
          </a:p>
        </p:txBody>
      </p:sp>
    </p:spTree>
    <p:extLst>
      <p:ext uri="{BB962C8B-B14F-4D97-AF65-F5344CB8AC3E}">
        <p14:creationId xmlns:p14="http://schemas.microsoft.com/office/powerpoint/2010/main" val="36787658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CE17D-A8F3-1978-DFF8-8E84ED4BEEE9}"/>
              </a:ext>
            </a:extLst>
          </p:cNvPr>
          <p:cNvSpPr>
            <a:spLocks noGrp="1"/>
          </p:cNvSpPr>
          <p:nvPr>
            <p:ph type="title"/>
          </p:nvPr>
        </p:nvSpPr>
        <p:spPr/>
        <p:txBody>
          <a:bodyPr/>
          <a:lstStyle/>
          <a:p>
            <a:pPr algn="ctr"/>
            <a:r>
              <a:rPr lang="en-US" dirty="0"/>
              <a:t>Appendix 1. pp.2</a:t>
            </a:r>
          </a:p>
        </p:txBody>
      </p:sp>
      <p:sp>
        <p:nvSpPr>
          <p:cNvPr id="3" name="Content Placeholder 2">
            <a:extLst>
              <a:ext uri="{FF2B5EF4-FFF2-40B4-BE49-F238E27FC236}">
                <a16:creationId xmlns:a16="http://schemas.microsoft.com/office/drawing/2014/main" id="{AD881D79-3B61-37AF-A3AF-977D3DCDB5D8}"/>
              </a:ext>
            </a:extLst>
          </p:cNvPr>
          <p:cNvSpPr>
            <a:spLocks noGrp="1"/>
          </p:cNvSpPr>
          <p:nvPr>
            <p:ph idx="1"/>
          </p:nvPr>
        </p:nvSpPr>
        <p:spPr/>
        <p:txBody>
          <a:bodyPr>
            <a:normAutofit fontScale="55000" lnSpcReduction="20000"/>
          </a:bodyPr>
          <a:lstStyle/>
          <a:p>
            <a:r>
              <a:rPr lang="en-US" sz="3200" dirty="0"/>
              <a:t>Federal Matching:</a:t>
            </a:r>
          </a:p>
          <a:p>
            <a:r>
              <a:rPr lang="en-US" sz="3200" dirty="0"/>
              <a:t>    One important feature of Medicaid provider taxes is that the federal government matches the amount of revenue a state collects from these taxes, as long as the tax meets certain federal guidelines. This allows states to increase the overall funding for Medicaid services without raising state-level general taxes.</a:t>
            </a:r>
          </a:p>
          <a:p>
            <a:endParaRPr lang="en-US" sz="3200" dirty="0"/>
          </a:p>
          <a:p>
            <a:r>
              <a:rPr lang="en-US" sz="3200" dirty="0"/>
              <a:t>    Regulations:</a:t>
            </a:r>
          </a:p>
          <a:p>
            <a:r>
              <a:rPr lang="en-US" sz="3200" dirty="0"/>
              <a:t>    The federal government has strict rules about Medicaid provider taxes. For example, the tax can't be "disproportionately" high for smaller providers, and the state must ensure that the tax doesn’t result in the providers receiving more money back than they paid in taxes. This is to avoid “backdoor” funding mechanisms that could artificially inflate Medicaid revenue.</a:t>
            </a:r>
          </a:p>
          <a:p>
            <a:endParaRPr lang="en-US" sz="3200" dirty="0"/>
          </a:p>
          <a:p>
            <a:r>
              <a:rPr lang="en-US" sz="3200" dirty="0"/>
              <a:t>    Use of Funds:</a:t>
            </a:r>
          </a:p>
          <a:p>
            <a:r>
              <a:rPr lang="en-US" sz="3200" dirty="0"/>
              <a:t>    Revenue generated from these taxes is used to help fund the state’s Medicaid program, which covers a wide range of services such as hospital visits, doctor appointments, prescription drugs, long-term care, and more.</a:t>
            </a:r>
          </a:p>
          <a:p>
            <a:endParaRPr lang="en-US" dirty="0"/>
          </a:p>
        </p:txBody>
      </p:sp>
    </p:spTree>
    <p:extLst>
      <p:ext uri="{BB962C8B-B14F-4D97-AF65-F5344CB8AC3E}">
        <p14:creationId xmlns:p14="http://schemas.microsoft.com/office/powerpoint/2010/main" val="23504622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EE448-8AAC-15B6-FA36-96A07F8F5F7B}"/>
              </a:ext>
            </a:extLst>
          </p:cNvPr>
          <p:cNvSpPr>
            <a:spLocks noGrp="1"/>
          </p:cNvSpPr>
          <p:nvPr>
            <p:ph type="title"/>
          </p:nvPr>
        </p:nvSpPr>
        <p:spPr/>
        <p:txBody>
          <a:bodyPr/>
          <a:lstStyle/>
          <a:p>
            <a:pPr algn="ctr"/>
            <a:r>
              <a:rPr lang="en-US" dirty="0"/>
              <a:t>Appendix 1. pp.3</a:t>
            </a:r>
          </a:p>
        </p:txBody>
      </p:sp>
      <p:sp>
        <p:nvSpPr>
          <p:cNvPr id="3" name="Content Placeholder 2">
            <a:extLst>
              <a:ext uri="{FF2B5EF4-FFF2-40B4-BE49-F238E27FC236}">
                <a16:creationId xmlns:a16="http://schemas.microsoft.com/office/drawing/2014/main" id="{D3864BAB-9ECB-A7CD-B108-BA59D7F522BD}"/>
              </a:ext>
            </a:extLst>
          </p:cNvPr>
          <p:cNvSpPr>
            <a:spLocks noGrp="1"/>
          </p:cNvSpPr>
          <p:nvPr>
            <p:ph idx="1"/>
          </p:nvPr>
        </p:nvSpPr>
        <p:spPr/>
        <p:txBody>
          <a:bodyPr/>
          <a:lstStyle/>
          <a:p>
            <a:r>
              <a:rPr lang="en-US" sz="2000" dirty="0"/>
              <a:t>Example: Let's say a state imposes a 5% Medicaid provider tax on hospital revenue. If a hospital generates $10 million in Medicaid-related revenue, it would pay $500,000 in Medicaid provider taxes. The state can then use that revenue, along with federal matching funds, to cover the state’s share of Medicaid costs.</a:t>
            </a:r>
          </a:p>
          <a:p>
            <a:endParaRPr lang="en-US" sz="2000" dirty="0"/>
          </a:p>
          <a:p>
            <a:r>
              <a:rPr lang="en-US" sz="2000" dirty="0"/>
              <a:t>Controversy: Some providers argue that Medicaid provider taxes can be burdensome, especially for smaller healthcare businesses that may struggle with cash flow. Others argue that these taxes are a necessary part of financing Medicaid in a sustainable way.</a:t>
            </a:r>
          </a:p>
          <a:p>
            <a:endParaRPr lang="en-US" sz="2000" dirty="0"/>
          </a:p>
          <a:p>
            <a:endParaRPr lang="en-US" dirty="0"/>
          </a:p>
          <a:p>
            <a:endParaRPr lang="en-US" dirty="0"/>
          </a:p>
          <a:p>
            <a:endParaRPr lang="en-US" dirty="0"/>
          </a:p>
        </p:txBody>
      </p:sp>
    </p:spTree>
    <p:extLst>
      <p:ext uri="{BB962C8B-B14F-4D97-AF65-F5344CB8AC3E}">
        <p14:creationId xmlns:p14="http://schemas.microsoft.com/office/powerpoint/2010/main" val="28231707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1FD17-CC3F-042D-EF09-C2ABC634EA9E}"/>
              </a:ext>
            </a:extLst>
          </p:cNvPr>
          <p:cNvSpPr>
            <a:spLocks noGrp="1"/>
          </p:cNvSpPr>
          <p:nvPr>
            <p:ph type="title"/>
          </p:nvPr>
        </p:nvSpPr>
        <p:spPr>
          <a:xfrm>
            <a:off x="838200" y="365125"/>
            <a:ext cx="10515600" cy="656851"/>
          </a:xfrm>
        </p:spPr>
        <p:txBody>
          <a:bodyPr>
            <a:normAutofit fontScale="90000"/>
          </a:bodyPr>
          <a:lstStyle/>
          <a:p>
            <a:pPr algn="ctr"/>
            <a:r>
              <a:rPr lang="en-US" b="1" dirty="0"/>
              <a:t>Medicare Changes</a:t>
            </a:r>
          </a:p>
        </p:txBody>
      </p:sp>
      <p:sp>
        <p:nvSpPr>
          <p:cNvPr id="3" name="Content Placeholder 2">
            <a:extLst>
              <a:ext uri="{FF2B5EF4-FFF2-40B4-BE49-F238E27FC236}">
                <a16:creationId xmlns:a16="http://schemas.microsoft.com/office/drawing/2014/main" id="{4212F2C1-3CC4-8FDE-1030-BFA0A3CE225E}"/>
              </a:ext>
            </a:extLst>
          </p:cNvPr>
          <p:cNvSpPr>
            <a:spLocks noGrp="1"/>
          </p:cNvSpPr>
          <p:nvPr>
            <p:ph idx="1"/>
          </p:nvPr>
        </p:nvSpPr>
        <p:spPr>
          <a:xfrm>
            <a:off x="838200" y="1825625"/>
            <a:ext cx="10515600" cy="3780848"/>
          </a:xfrm>
        </p:spPr>
        <p:txBody>
          <a:bodyPr>
            <a:normAutofit/>
          </a:bodyPr>
          <a:lstStyle/>
          <a:p>
            <a:r>
              <a:rPr lang="en-US" sz="2000" u="sng" dirty="0"/>
              <a:t>Undocumented immigrants are disallowed from getting Medicare</a:t>
            </a:r>
            <a:r>
              <a:rPr lang="en-US" sz="2000" dirty="0"/>
              <a:t>. (Sec. 71202, pp.248)</a:t>
            </a:r>
          </a:p>
          <a:p>
            <a:endParaRPr lang="en-US" sz="2000" dirty="0"/>
          </a:p>
          <a:p>
            <a:r>
              <a:rPr lang="en-US" sz="2000" u="sng" dirty="0"/>
              <a:t>Expanding and clarifying the exclusion for orphan drugs</a:t>
            </a:r>
            <a:r>
              <a:rPr lang="en-US" sz="2000" dirty="0"/>
              <a:t> under the drug price negotiation program. Pulls more drugs off the “drug orphan “ program to allow the price to rise. (Sec 71202, pp.249)</a:t>
            </a:r>
          </a:p>
          <a:p>
            <a:endParaRPr lang="en-US" sz="2000" dirty="0"/>
          </a:p>
          <a:p>
            <a:r>
              <a:rPr lang="en-US" sz="2000" u="sng" dirty="0"/>
              <a:t>Health tax, income tax credits are forbidden to undocumented immigrants</a:t>
            </a:r>
            <a:r>
              <a:rPr lang="en-US" sz="2000" dirty="0"/>
              <a:t>. (Sec. 71301, pp.250)</a:t>
            </a:r>
          </a:p>
          <a:p>
            <a:endParaRPr lang="en-US" sz="2000" dirty="0"/>
          </a:p>
          <a:p>
            <a:r>
              <a:rPr lang="en-US" sz="2000" u="sng" dirty="0"/>
              <a:t>Disallows ‘Premium Tax credits if person is disqualified from Medicaid due to immigrant status</a:t>
            </a:r>
            <a:r>
              <a:rPr lang="en-US" sz="2000" dirty="0"/>
              <a:t>. (Sec.71302, pp.251)</a:t>
            </a:r>
          </a:p>
          <a:p>
            <a:endParaRPr lang="en-US" sz="2000" dirty="0"/>
          </a:p>
          <a:p>
            <a:endParaRPr lang="en-US" sz="2000" dirty="0"/>
          </a:p>
          <a:p>
            <a:endParaRPr lang="en-US" sz="2000" dirty="0"/>
          </a:p>
          <a:p>
            <a:endParaRPr lang="en-US" sz="2000" dirty="0"/>
          </a:p>
          <a:p>
            <a:endParaRPr lang="en-US" sz="2000" dirty="0"/>
          </a:p>
          <a:p>
            <a:endParaRPr lang="en-US" sz="2000" dirty="0"/>
          </a:p>
        </p:txBody>
      </p:sp>
    </p:spTree>
    <p:extLst>
      <p:ext uri="{BB962C8B-B14F-4D97-AF65-F5344CB8AC3E}">
        <p14:creationId xmlns:p14="http://schemas.microsoft.com/office/powerpoint/2010/main" val="32254724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60345-D480-E61E-DA92-6A697C53424D}"/>
              </a:ext>
            </a:extLst>
          </p:cNvPr>
          <p:cNvSpPr>
            <a:spLocks noGrp="1"/>
          </p:cNvSpPr>
          <p:nvPr>
            <p:ph type="title"/>
          </p:nvPr>
        </p:nvSpPr>
        <p:spPr>
          <a:xfrm>
            <a:off x="838200" y="365126"/>
            <a:ext cx="10515600" cy="970616"/>
          </a:xfrm>
        </p:spPr>
        <p:txBody>
          <a:bodyPr>
            <a:normAutofit fontScale="90000"/>
          </a:bodyPr>
          <a:lstStyle/>
          <a:p>
            <a:pPr algn="ctr"/>
            <a:r>
              <a:rPr lang="en-US" b="1" dirty="0"/>
              <a:t>Appendix 2.</a:t>
            </a:r>
            <a:br>
              <a:rPr lang="en-US" b="1" dirty="0"/>
            </a:br>
            <a:r>
              <a:rPr lang="en-US" b="1" dirty="0"/>
              <a:t>How to find the Big Beautiful Bill Text</a:t>
            </a:r>
          </a:p>
        </p:txBody>
      </p:sp>
      <p:pic>
        <p:nvPicPr>
          <p:cNvPr id="5" name="Content Placeholder 4">
            <a:extLst>
              <a:ext uri="{FF2B5EF4-FFF2-40B4-BE49-F238E27FC236}">
                <a16:creationId xmlns:a16="http://schemas.microsoft.com/office/drawing/2014/main" id="{BA1BBA9D-1CDB-F993-0B2B-CB99B0F0858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49389" y="1383928"/>
            <a:ext cx="6462408" cy="5375459"/>
          </a:xfrm>
        </p:spPr>
      </p:pic>
    </p:spTree>
    <p:extLst>
      <p:ext uri="{BB962C8B-B14F-4D97-AF65-F5344CB8AC3E}">
        <p14:creationId xmlns:p14="http://schemas.microsoft.com/office/powerpoint/2010/main" val="28046452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7193C-D2EF-67D2-7EB2-8FFA7EF98357}"/>
              </a:ext>
            </a:extLst>
          </p:cNvPr>
          <p:cNvSpPr>
            <a:spLocks noGrp="1"/>
          </p:cNvSpPr>
          <p:nvPr>
            <p:ph type="title"/>
          </p:nvPr>
        </p:nvSpPr>
        <p:spPr>
          <a:xfrm>
            <a:off x="838200" y="365125"/>
            <a:ext cx="10515600" cy="979581"/>
          </a:xfrm>
        </p:spPr>
        <p:txBody>
          <a:bodyPr>
            <a:normAutofit fontScale="90000"/>
          </a:bodyPr>
          <a:lstStyle/>
          <a:p>
            <a:pPr algn="ctr"/>
            <a:r>
              <a:rPr lang="en-US" dirty="0"/>
              <a:t>Searching the Big Beautiful Bill</a:t>
            </a:r>
            <a:br>
              <a:rPr lang="en-US" dirty="0"/>
            </a:br>
            <a:r>
              <a:rPr lang="en-US" dirty="0"/>
              <a:t>The PDF bill text will look like this:</a:t>
            </a:r>
          </a:p>
        </p:txBody>
      </p:sp>
      <p:pic>
        <p:nvPicPr>
          <p:cNvPr id="5" name="Content Placeholder 4">
            <a:extLst>
              <a:ext uri="{FF2B5EF4-FFF2-40B4-BE49-F238E27FC236}">
                <a16:creationId xmlns:a16="http://schemas.microsoft.com/office/drawing/2014/main" id="{8745E521-BABC-E21A-3C8D-CB6BF020217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7153" y="1485871"/>
            <a:ext cx="10189178" cy="5007004"/>
          </a:xfrm>
        </p:spPr>
      </p:pic>
    </p:spTree>
    <p:extLst>
      <p:ext uri="{BB962C8B-B14F-4D97-AF65-F5344CB8AC3E}">
        <p14:creationId xmlns:p14="http://schemas.microsoft.com/office/powerpoint/2010/main" val="1913064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FA2B3-43CB-5981-AF39-C71B49FCB92D}"/>
              </a:ext>
            </a:extLst>
          </p:cNvPr>
          <p:cNvSpPr>
            <a:spLocks noGrp="1"/>
          </p:cNvSpPr>
          <p:nvPr>
            <p:ph type="title"/>
          </p:nvPr>
        </p:nvSpPr>
        <p:spPr>
          <a:xfrm>
            <a:off x="838200" y="365125"/>
            <a:ext cx="10515600" cy="809251"/>
          </a:xfrm>
        </p:spPr>
        <p:txBody>
          <a:bodyPr>
            <a:normAutofit/>
          </a:bodyPr>
          <a:lstStyle/>
          <a:p>
            <a:r>
              <a:rPr lang="en-US" sz="3600" b="1" dirty="0"/>
              <a:t>How to find and read the Big Beautiful Bill for yourself</a:t>
            </a:r>
          </a:p>
        </p:txBody>
      </p:sp>
      <p:sp>
        <p:nvSpPr>
          <p:cNvPr id="3" name="Content Placeholder 2">
            <a:extLst>
              <a:ext uri="{FF2B5EF4-FFF2-40B4-BE49-F238E27FC236}">
                <a16:creationId xmlns:a16="http://schemas.microsoft.com/office/drawing/2014/main" id="{0880AD3A-434F-D28A-81B0-2F2E54DB9AF2}"/>
              </a:ext>
            </a:extLst>
          </p:cNvPr>
          <p:cNvSpPr>
            <a:spLocks noGrp="1"/>
          </p:cNvSpPr>
          <p:nvPr>
            <p:ph idx="1"/>
          </p:nvPr>
        </p:nvSpPr>
        <p:spPr>
          <a:xfrm>
            <a:off x="838200" y="1434353"/>
            <a:ext cx="10515600" cy="4742610"/>
          </a:xfrm>
        </p:spPr>
        <p:txBody>
          <a:bodyPr>
            <a:normAutofit/>
          </a:bodyPr>
          <a:lstStyle/>
          <a:p>
            <a:r>
              <a:rPr lang="en-US" sz="1800" dirty="0"/>
              <a:t>Go here: </a:t>
            </a:r>
            <a:r>
              <a:rPr lang="en-US" sz="1800" dirty="0">
                <a:hlinkClick r:id="rId2"/>
              </a:rPr>
              <a:t>https://www.congress.gov/bill/119th-congress/house-bill/1/text</a:t>
            </a:r>
            <a:endParaRPr lang="en-US" sz="1800" dirty="0"/>
          </a:p>
          <a:p>
            <a:r>
              <a:rPr lang="en-US" sz="1800" u="sng" dirty="0"/>
              <a:t>Download PDF text (869KB), </a:t>
            </a:r>
            <a:r>
              <a:rPr lang="en-US" sz="1800" dirty="0"/>
              <a:t>Will be 330 pages long. The page numbers that I reference will be correct on this version of the bill. (see Appendix 2. for specific instructions)</a:t>
            </a:r>
          </a:p>
          <a:p>
            <a:pPr marL="0" indent="0" algn="ctr">
              <a:buNone/>
            </a:pPr>
            <a:r>
              <a:rPr lang="en-US" sz="1800" b="1" dirty="0"/>
              <a:t>Useful Definitions</a:t>
            </a:r>
          </a:p>
          <a:p>
            <a:r>
              <a:rPr lang="en-US" sz="1800" u="sng" dirty="0"/>
              <a:t>CHIP</a:t>
            </a:r>
            <a:r>
              <a:rPr lang="en-US" sz="1800" dirty="0"/>
              <a:t>-Children’s Health Insurance Program: Part of Medicaid for children and pregnant women.</a:t>
            </a:r>
          </a:p>
          <a:p>
            <a:r>
              <a:rPr lang="en-US" sz="1800" u="sng" dirty="0"/>
              <a:t>SNAP</a:t>
            </a:r>
            <a:r>
              <a:rPr lang="en-US" sz="1800" dirty="0"/>
              <a:t>- Supplemental Nutrition Assistance Program: used to be called “food stamps”</a:t>
            </a:r>
          </a:p>
          <a:p>
            <a:r>
              <a:rPr lang="en-US" sz="1800" u="sng" dirty="0"/>
              <a:t>Non-expansion state:</a:t>
            </a:r>
            <a:r>
              <a:rPr lang="en-US" sz="1800" dirty="0"/>
              <a:t> A state that did not choose to participate in Medicaid expansion under the ACA, like Texas</a:t>
            </a:r>
          </a:p>
          <a:p>
            <a:r>
              <a:rPr lang="en-US" sz="1800" u="sng" dirty="0"/>
              <a:t>ACA</a:t>
            </a:r>
            <a:r>
              <a:rPr lang="en-US" sz="1800" dirty="0"/>
              <a:t>- Affordable Care Act: An act that established the “Health Insurance Markets” and offered states the chance to expand Medicaid coverage to the poor with the federal government paying about 90% of the cost. Under the Big Beautiful Bill these people on Medicaid will face work/volunteer requirement, and stricter requalification every 6 months.</a:t>
            </a:r>
          </a:p>
          <a:p>
            <a:r>
              <a:rPr lang="en-US" sz="1800" u="sng" dirty="0"/>
              <a:t>FMAP</a:t>
            </a:r>
            <a:r>
              <a:rPr lang="en-US" sz="1800" dirty="0"/>
              <a:t>- Federal Medical Assistance Percentage: the percentage the federal government pays the states for the cost they pay out for Medicaid and CHIPS </a:t>
            </a:r>
          </a:p>
          <a:p>
            <a:endParaRPr lang="en-US" sz="1800" dirty="0"/>
          </a:p>
        </p:txBody>
      </p:sp>
    </p:spTree>
    <p:extLst>
      <p:ext uri="{BB962C8B-B14F-4D97-AF65-F5344CB8AC3E}">
        <p14:creationId xmlns:p14="http://schemas.microsoft.com/office/powerpoint/2010/main" val="42296559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847E8-0F97-126D-63CA-EC70774592A8}"/>
              </a:ext>
            </a:extLst>
          </p:cNvPr>
          <p:cNvSpPr>
            <a:spLocks noGrp="1"/>
          </p:cNvSpPr>
          <p:nvPr>
            <p:ph type="title"/>
          </p:nvPr>
        </p:nvSpPr>
        <p:spPr/>
        <p:txBody>
          <a:bodyPr/>
          <a:lstStyle/>
          <a:p>
            <a:pPr algn="ctr"/>
            <a:r>
              <a:rPr lang="en-US" sz="3600" dirty="0"/>
              <a:t>Appendix 3.</a:t>
            </a:r>
            <a:br>
              <a:rPr lang="en-US" sz="3600" dirty="0"/>
            </a:br>
            <a:r>
              <a:rPr lang="en-US" sz="3600" dirty="0"/>
              <a:t>What Texas Hospitals say about the Big Beautiful</a:t>
            </a:r>
            <a:endParaRPr lang="en-US" sz="1800" dirty="0"/>
          </a:p>
        </p:txBody>
      </p:sp>
      <p:pic>
        <p:nvPicPr>
          <p:cNvPr id="9" name="Content Placeholder 8">
            <a:extLst>
              <a:ext uri="{FF2B5EF4-FFF2-40B4-BE49-F238E27FC236}">
                <a16:creationId xmlns:a16="http://schemas.microsoft.com/office/drawing/2014/main" id="{BBC5F1BF-B700-5924-F89E-F888888FAB4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3147889" y="117819"/>
            <a:ext cx="5289475" cy="8190886"/>
          </a:xfrm>
        </p:spPr>
      </p:pic>
    </p:spTree>
    <p:extLst>
      <p:ext uri="{BB962C8B-B14F-4D97-AF65-F5344CB8AC3E}">
        <p14:creationId xmlns:p14="http://schemas.microsoft.com/office/powerpoint/2010/main" val="15529733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7F601-B4D0-A514-EBB0-607F6C80BAAA}"/>
              </a:ext>
            </a:extLst>
          </p:cNvPr>
          <p:cNvSpPr>
            <a:spLocks noGrp="1"/>
          </p:cNvSpPr>
          <p:nvPr>
            <p:ph type="title"/>
          </p:nvPr>
        </p:nvSpPr>
        <p:spPr>
          <a:xfrm>
            <a:off x="838200" y="365126"/>
            <a:ext cx="10515600" cy="1284380"/>
          </a:xfrm>
        </p:spPr>
        <p:txBody>
          <a:bodyPr>
            <a:normAutofit fontScale="90000"/>
          </a:bodyPr>
          <a:lstStyle/>
          <a:p>
            <a:pPr algn="ctr"/>
            <a:r>
              <a:rPr lang="en-US" dirty="0"/>
              <a:t>What the Congressional Budget Office say about the Big Beautiful Bill</a:t>
            </a:r>
          </a:p>
        </p:txBody>
      </p:sp>
      <p:pic>
        <p:nvPicPr>
          <p:cNvPr id="9" name="Content Placeholder 8">
            <a:extLst>
              <a:ext uri="{FF2B5EF4-FFF2-40B4-BE49-F238E27FC236}">
                <a16:creationId xmlns:a16="http://schemas.microsoft.com/office/drawing/2014/main" id="{CC04539F-8CCC-FB1C-9545-0F24B2EA81D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89412" y="1649506"/>
            <a:ext cx="6615954" cy="4711124"/>
          </a:xfrm>
        </p:spPr>
      </p:pic>
    </p:spTree>
    <p:extLst>
      <p:ext uri="{BB962C8B-B14F-4D97-AF65-F5344CB8AC3E}">
        <p14:creationId xmlns:p14="http://schemas.microsoft.com/office/powerpoint/2010/main" val="7979639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846E8-E484-418E-31FD-E8E900856014}"/>
              </a:ext>
            </a:extLst>
          </p:cNvPr>
          <p:cNvSpPr>
            <a:spLocks noGrp="1"/>
          </p:cNvSpPr>
          <p:nvPr>
            <p:ph type="title"/>
          </p:nvPr>
        </p:nvSpPr>
        <p:spPr/>
        <p:txBody>
          <a:bodyPr/>
          <a:lstStyle/>
          <a:p>
            <a:pPr algn="ctr"/>
            <a:r>
              <a:rPr lang="en-US" dirty="0"/>
              <a:t>CBO Report of Insurance Loss in “Insurance Market Place” due To the big Beautiful Bill</a:t>
            </a:r>
          </a:p>
        </p:txBody>
      </p:sp>
      <p:pic>
        <p:nvPicPr>
          <p:cNvPr id="5" name="Content Placeholder 4">
            <a:extLst>
              <a:ext uri="{FF2B5EF4-FFF2-40B4-BE49-F238E27FC236}">
                <a16:creationId xmlns:a16="http://schemas.microsoft.com/office/drawing/2014/main" id="{FF8EEB5C-FD47-527E-F086-294BE21A02E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36377" y="1923761"/>
            <a:ext cx="7847698" cy="4754946"/>
          </a:xfrm>
        </p:spPr>
      </p:pic>
    </p:spTree>
    <p:extLst>
      <p:ext uri="{BB962C8B-B14F-4D97-AF65-F5344CB8AC3E}">
        <p14:creationId xmlns:p14="http://schemas.microsoft.com/office/powerpoint/2010/main" val="15998427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02570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5219D-DBA0-F9B9-4613-7A277D32FCC2}"/>
              </a:ext>
            </a:extLst>
          </p:cNvPr>
          <p:cNvSpPr>
            <a:spLocks noGrp="1"/>
          </p:cNvSpPr>
          <p:nvPr>
            <p:ph type="title"/>
          </p:nvPr>
        </p:nvSpPr>
        <p:spPr>
          <a:xfrm>
            <a:off x="838200" y="80683"/>
            <a:ext cx="10515600" cy="1093693"/>
          </a:xfrm>
        </p:spPr>
        <p:txBody>
          <a:bodyPr>
            <a:normAutofit/>
          </a:bodyPr>
          <a:lstStyle/>
          <a:p>
            <a:r>
              <a:rPr lang="en-US" sz="3600" b="1" dirty="0"/>
              <a:t>What to consider when looking at the Big Beautiful Bill</a:t>
            </a:r>
          </a:p>
        </p:txBody>
      </p:sp>
      <p:sp>
        <p:nvSpPr>
          <p:cNvPr id="3" name="Content Placeholder 2">
            <a:extLst>
              <a:ext uri="{FF2B5EF4-FFF2-40B4-BE49-F238E27FC236}">
                <a16:creationId xmlns:a16="http://schemas.microsoft.com/office/drawing/2014/main" id="{D8351882-FD9A-D5BB-F807-122120B3E4D7}"/>
              </a:ext>
            </a:extLst>
          </p:cNvPr>
          <p:cNvSpPr>
            <a:spLocks noGrp="1"/>
          </p:cNvSpPr>
          <p:nvPr>
            <p:ph idx="1"/>
          </p:nvPr>
        </p:nvSpPr>
        <p:spPr>
          <a:xfrm>
            <a:off x="838200" y="1081555"/>
            <a:ext cx="10515600" cy="5444752"/>
          </a:xfrm>
        </p:spPr>
        <p:txBody>
          <a:bodyPr>
            <a:normAutofit/>
          </a:bodyPr>
          <a:lstStyle/>
          <a:p>
            <a:r>
              <a:rPr lang="en-US" sz="2400" dirty="0"/>
              <a:t>This bill is for the </a:t>
            </a:r>
            <a:r>
              <a:rPr lang="en-US" sz="2400" u="sng" dirty="0"/>
              <a:t>next 10 years</a:t>
            </a:r>
            <a:r>
              <a:rPr lang="en-US" sz="2400" dirty="0"/>
              <a:t>.</a:t>
            </a:r>
          </a:p>
          <a:p>
            <a:endParaRPr lang="en-US" sz="2400" dirty="0"/>
          </a:p>
          <a:p>
            <a:r>
              <a:rPr lang="en-US" sz="2400" u="sng" dirty="0"/>
              <a:t>This bill was written and voted into law very rapidly</a:t>
            </a:r>
            <a:r>
              <a:rPr lang="en-US" sz="2400" dirty="0"/>
              <a:t> so some items may prove to be impractical and may have to be corrected.</a:t>
            </a:r>
          </a:p>
          <a:p>
            <a:endParaRPr lang="en-US" sz="2400" dirty="0"/>
          </a:p>
          <a:p>
            <a:r>
              <a:rPr lang="en-US" sz="2400" u="sng" dirty="0"/>
              <a:t>Nothing much will happen to people in Texas </a:t>
            </a:r>
            <a:r>
              <a:rPr lang="en-US" sz="2400" dirty="0"/>
              <a:t>on Medicaid or CHIP until 2026 and some not until 2029</a:t>
            </a:r>
          </a:p>
          <a:p>
            <a:endParaRPr lang="en-US" sz="2400" dirty="0"/>
          </a:p>
          <a:p>
            <a:r>
              <a:rPr lang="en-US" sz="2400" u="sng" dirty="0"/>
              <a:t>Texas is not a “Medicaid expansion state</a:t>
            </a:r>
            <a:r>
              <a:rPr lang="en-US" sz="2400" dirty="0"/>
              <a:t>” and several provisions in the bill do not apply to us.</a:t>
            </a:r>
          </a:p>
          <a:p>
            <a:r>
              <a:rPr lang="en-US" sz="2400" u="sng" dirty="0"/>
              <a:t>Much of the bill is targeted </a:t>
            </a:r>
            <a:r>
              <a:rPr lang="en-US" sz="2400" dirty="0"/>
              <a:t>at Planned Parenthood type organizations, undocumented immigrants, people on “Medicaid expansion plans”, people in nursing homes who own expensive homes and people exposed to radiation</a:t>
            </a:r>
          </a:p>
        </p:txBody>
      </p:sp>
    </p:spTree>
    <p:extLst>
      <p:ext uri="{BB962C8B-B14F-4D97-AF65-F5344CB8AC3E}">
        <p14:creationId xmlns:p14="http://schemas.microsoft.com/office/powerpoint/2010/main" val="41136099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E9F9E-D7D5-708F-F41E-B48314E277B4}"/>
              </a:ext>
            </a:extLst>
          </p:cNvPr>
          <p:cNvSpPr>
            <a:spLocks noGrp="1"/>
          </p:cNvSpPr>
          <p:nvPr>
            <p:ph type="title"/>
          </p:nvPr>
        </p:nvSpPr>
        <p:spPr/>
        <p:txBody>
          <a:bodyPr/>
          <a:lstStyle/>
          <a:p>
            <a:r>
              <a:rPr lang="en-US" dirty="0"/>
              <a:t>So, Lets Get started on the Big Beautiful Bill</a:t>
            </a:r>
          </a:p>
        </p:txBody>
      </p:sp>
      <p:sp>
        <p:nvSpPr>
          <p:cNvPr id="3" name="Content Placeholder 2">
            <a:extLst>
              <a:ext uri="{FF2B5EF4-FFF2-40B4-BE49-F238E27FC236}">
                <a16:creationId xmlns:a16="http://schemas.microsoft.com/office/drawing/2014/main" id="{9D912B32-2631-1627-45ED-784B4AA87A32}"/>
              </a:ext>
            </a:extLst>
          </p:cNvPr>
          <p:cNvSpPr>
            <a:spLocks noGrp="1"/>
          </p:cNvSpPr>
          <p:nvPr>
            <p:ph idx="1"/>
          </p:nvPr>
        </p:nvSpPr>
        <p:spPr/>
        <p:txBody>
          <a:bodyPr/>
          <a:lstStyle/>
          <a:p>
            <a:r>
              <a:rPr lang="en-US" dirty="0"/>
              <a:t>I will discuss the topics in the </a:t>
            </a:r>
            <a:r>
              <a:rPr lang="en-US" u="sng" dirty="0"/>
              <a:t>order they are presented </a:t>
            </a:r>
            <a:r>
              <a:rPr lang="en-US" dirty="0"/>
              <a:t>in the bill.</a:t>
            </a:r>
          </a:p>
          <a:p>
            <a:r>
              <a:rPr lang="en-US" u="sng" dirty="0"/>
              <a:t>We only have an hour </a:t>
            </a:r>
            <a:r>
              <a:rPr lang="en-US" dirty="0"/>
              <a:t>so I will skip over some details and areas unrelated to Medicaid, CHIPS or Medicare. </a:t>
            </a:r>
          </a:p>
          <a:p>
            <a:r>
              <a:rPr lang="en-US" u="sng" dirty="0"/>
              <a:t>Please save questions until the end</a:t>
            </a:r>
            <a:r>
              <a:rPr lang="en-US" dirty="0"/>
              <a:t> as I want to cover the areas of importance.</a:t>
            </a:r>
          </a:p>
          <a:p>
            <a:r>
              <a:rPr lang="en-US" u="sng" dirty="0"/>
              <a:t>This bill is highly controversial </a:t>
            </a:r>
            <a:r>
              <a:rPr lang="en-US" dirty="0"/>
              <a:t>with much speculation about how it will affect people on Medicaid and CHIPS. This is a presentation on what the text says in this bill. I have referenced the exact location in the bill of the areas of discussion, so you can come to your own conclusions as to the likely results of this bill.  </a:t>
            </a:r>
          </a:p>
          <a:p>
            <a:endParaRPr lang="en-US" dirty="0"/>
          </a:p>
        </p:txBody>
      </p:sp>
    </p:spTree>
    <p:extLst>
      <p:ext uri="{BB962C8B-B14F-4D97-AF65-F5344CB8AC3E}">
        <p14:creationId xmlns:p14="http://schemas.microsoft.com/office/powerpoint/2010/main" val="28776186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69B3E-60A4-6E08-9926-C900F58437C5}"/>
              </a:ext>
            </a:extLst>
          </p:cNvPr>
          <p:cNvSpPr>
            <a:spLocks noGrp="1"/>
          </p:cNvSpPr>
          <p:nvPr>
            <p:ph type="title"/>
          </p:nvPr>
        </p:nvSpPr>
        <p:spPr>
          <a:xfrm>
            <a:off x="1008529" y="374091"/>
            <a:ext cx="10515600" cy="692710"/>
          </a:xfrm>
        </p:spPr>
        <p:txBody>
          <a:bodyPr>
            <a:noAutofit/>
          </a:bodyPr>
          <a:lstStyle/>
          <a:p>
            <a:r>
              <a:rPr lang="en-US" sz="3600" b="1" dirty="0"/>
              <a:t>The Big Beautiful Bill Puts Older Federal Laws On Hold.</a:t>
            </a:r>
          </a:p>
        </p:txBody>
      </p:sp>
      <p:sp>
        <p:nvSpPr>
          <p:cNvPr id="3" name="Content Placeholder 2">
            <a:extLst>
              <a:ext uri="{FF2B5EF4-FFF2-40B4-BE49-F238E27FC236}">
                <a16:creationId xmlns:a16="http://schemas.microsoft.com/office/drawing/2014/main" id="{8F084D57-15C8-EF3D-F602-36296E6A2E01}"/>
              </a:ext>
            </a:extLst>
          </p:cNvPr>
          <p:cNvSpPr>
            <a:spLocks noGrp="1"/>
          </p:cNvSpPr>
          <p:nvPr>
            <p:ph idx="1"/>
          </p:nvPr>
        </p:nvSpPr>
        <p:spPr>
          <a:xfrm>
            <a:off x="838200" y="1416424"/>
            <a:ext cx="10591800" cy="4957481"/>
          </a:xfrm>
        </p:spPr>
        <p:txBody>
          <a:bodyPr>
            <a:normAutofit/>
          </a:bodyPr>
          <a:lstStyle/>
          <a:p>
            <a:pPr marL="0" indent="0" algn="ctr">
              <a:buNone/>
            </a:pPr>
            <a:r>
              <a:rPr lang="en-US" sz="2000" dirty="0"/>
              <a:t>The Big Beautiful Bill tells the Secretary of Health and Human Services to ignore (for 10 years) these federal laws below:</a:t>
            </a:r>
          </a:p>
          <a:p>
            <a:r>
              <a:rPr lang="en-US" sz="2000" dirty="0"/>
              <a:t>“</a:t>
            </a:r>
            <a:r>
              <a:rPr lang="en-US" sz="2000" i="1" u="sng" dirty="0"/>
              <a:t>Streamlining Medicaid Medicare Savings Program Eligibility Determination Enrollment</a:t>
            </a:r>
            <a:r>
              <a:rPr lang="en-US" sz="2000" dirty="0"/>
              <a:t>’’ (88 Fed. Reg. 65230) (pp.219, sec.71101)</a:t>
            </a:r>
          </a:p>
          <a:p>
            <a:endParaRPr lang="en-US" sz="2000" dirty="0"/>
          </a:p>
          <a:p>
            <a:endParaRPr lang="en-US" sz="2000" dirty="0"/>
          </a:p>
          <a:p>
            <a:r>
              <a:rPr lang="en-US" sz="2000" dirty="0"/>
              <a:t>‘‘</a:t>
            </a:r>
            <a:r>
              <a:rPr lang="en-US" sz="2000" u="sng" dirty="0"/>
              <a:t>Medicaid Program; “</a:t>
            </a:r>
            <a:r>
              <a:rPr lang="en-US" sz="2000" i="1" u="sng" dirty="0"/>
              <a:t>Streamlining the Medicaid, Children’s Health Insurance Program, and Basic Health Program Application, Eligibility Determination, Enrollment renewal Processes</a:t>
            </a:r>
            <a:r>
              <a:rPr lang="en-US" sz="2000" dirty="0"/>
              <a:t>’’ (89 Fed. Reg. 22780)(pp. 219sec. 71102)</a:t>
            </a:r>
          </a:p>
          <a:p>
            <a:endParaRPr lang="en-US" sz="2000" dirty="0"/>
          </a:p>
          <a:p>
            <a:endParaRPr lang="en-US" sz="2000" dirty="0"/>
          </a:p>
          <a:p>
            <a:r>
              <a:rPr lang="en-US" sz="2000" dirty="0"/>
              <a:t>‘‘</a:t>
            </a:r>
            <a:r>
              <a:rPr lang="en-US" sz="2000" i="1" u="sng" dirty="0"/>
              <a:t>Medicare and Medicaid Programs; Minimum Staffing Standards for Long-Term Care Facilities and Medicaid Institutional Payment Transparency Reporting</a:t>
            </a:r>
            <a:r>
              <a:rPr lang="en-US" sz="2000" u="sng" dirty="0"/>
              <a:t>’</a:t>
            </a:r>
            <a:r>
              <a:rPr lang="en-US" sz="2000" dirty="0"/>
              <a:t>’ (89 Fed Reg. 40876) (pp. 227,sec. 71111)</a:t>
            </a:r>
          </a:p>
          <a:p>
            <a:endParaRPr lang="en-US" dirty="0"/>
          </a:p>
        </p:txBody>
      </p:sp>
    </p:spTree>
    <p:extLst>
      <p:ext uri="{BB962C8B-B14F-4D97-AF65-F5344CB8AC3E}">
        <p14:creationId xmlns:p14="http://schemas.microsoft.com/office/powerpoint/2010/main" val="34092581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DFA5D-6E5D-9D09-2508-E6F8475F3DB0}"/>
              </a:ext>
            </a:extLst>
          </p:cNvPr>
          <p:cNvSpPr>
            <a:spLocks noGrp="1"/>
          </p:cNvSpPr>
          <p:nvPr>
            <p:ph type="title"/>
          </p:nvPr>
        </p:nvSpPr>
        <p:spPr>
          <a:xfrm>
            <a:off x="838200" y="365125"/>
            <a:ext cx="10515600" cy="728569"/>
          </a:xfrm>
        </p:spPr>
        <p:txBody>
          <a:bodyPr>
            <a:normAutofit/>
          </a:bodyPr>
          <a:lstStyle/>
          <a:p>
            <a:r>
              <a:rPr lang="en-US" sz="3200" b="1" dirty="0"/>
              <a:t>Require States to add measures to Reduce waste and fraud</a:t>
            </a:r>
          </a:p>
        </p:txBody>
      </p:sp>
      <p:sp>
        <p:nvSpPr>
          <p:cNvPr id="3" name="Content Placeholder 2">
            <a:extLst>
              <a:ext uri="{FF2B5EF4-FFF2-40B4-BE49-F238E27FC236}">
                <a16:creationId xmlns:a16="http://schemas.microsoft.com/office/drawing/2014/main" id="{27CAEB18-0D99-B2B6-BB80-7C78193AA67E}"/>
              </a:ext>
            </a:extLst>
          </p:cNvPr>
          <p:cNvSpPr>
            <a:spLocks noGrp="1"/>
          </p:cNvSpPr>
          <p:nvPr>
            <p:ph idx="1"/>
          </p:nvPr>
        </p:nvSpPr>
        <p:spPr>
          <a:xfrm>
            <a:off x="838200" y="1281953"/>
            <a:ext cx="10515600" cy="4895010"/>
          </a:xfrm>
        </p:spPr>
        <p:txBody>
          <a:bodyPr>
            <a:normAutofit/>
          </a:bodyPr>
          <a:lstStyle/>
          <a:p>
            <a:r>
              <a:rPr lang="en-US" sz="1800" u="sng" dirty="0"/>
              <a:t>Reduce Duplicate enrolment:</a:t>
            </a:r>
            <a:r>
              <a:rPr lang="en-US" sz="1800" dirty="0"/>
              <a:t> Instructs the Secretary to build a systems to cross check for multi state enrollment in Medicaid or CHIP, mainly using Social Security Number. The program will start in 2027 and be fully functional by 2029. The system is to be checked every month for dual enrolments in Medicaid or CHIP.   (Sec. 71103, pp 220)</a:t>
            </a:r>
          </a:p>
          <a:p>
            <a:endParaRPr lang="en-US" sz="1800" dirty="0"/>
          </a:p>
          <a:p>
            <a:r>
              <a:rPr lang="en-US" sz="1800" u="sng" dirty="0"/>
              <a:t>Mandates states to check the Social Security Death Master File every 3 months for any active </a:t>
            </a:r>
            <a:r>
              <a:rPr lang="en-US" sz="1800" u="sng" dirty="0" err="1"/>
              <a:t>receipants</a:t>
            </a:r>
            <a:r>
              <a:rPr lang="en-US" sz="1800" u="sng" dirty="0"/>
              <a:t> of Medicaid or CHIP.</a:t>
            </a:r>
            <a:r>
              <a:rPr lang="en-US" sz="1800" dirty="0"/>
              <a:t>: If some one is found on the file they will be immediately dropped for Medicaid or CHI.P This file also use your Social Security Number. (Sec. 71104-71105 pp. 222-223)</a:t>
            </a:r>
          </a:p>
          <a:p>
            <a:endParaRPr lang="en-US" sz="1800" dirty="0"/>
          </a:p>
          <a:p>
            <a:pPr marL="0" indent="0" algn="ctr">
              <a:buNone/>
            </a:pPr>
            <a:r>
              <a:rPr lang="en-US" sz="1800" b="1" u="sng" dirty="0"/>
              <a:t>So, what does the mean for our kids:</a:t>
            </a:r>
          </a:p>
          <a:p>
            <a:pPr marL="0" indent="0" algn="ctr">
              <a:buNone/>
            </a:pPr>
            <a:endParaRPr lang="en-US" sz="1800" dirty="0"/>
          </a:p>
          <a:p>
            <a:pPr marL="0" indent="0">
              <a:buNone/>
            </a:pPr>
            <a:r>
              <a:rPr lang="en-US" sz="1800" u="sng" dirty="0"/>
              <a:t>There is always a chance for error and mistakes</a:t>
            </a:r>
            <a:r>
              <a:rPr lang="en-US" sz="1800" dirty="0"/>
              <a:t>. Also, many people have had their Social Security number hacked. You cannot do much about the hacking, but you can be sure you have your child’s Social Security card handy as well as a state, photo ID to quickly clear up any errors.</a:t>
            </a:r>
          </a:p>
          <a:p>
            <a:pPr marL="0" indent="0" algn="ctr">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p:txBody>
      </p:sp>
    </p:spTree>
    <p:extLst>
      <p:ext uri="{BB962C8B-B14F-4D97-AF65-F5344CB8AC3E}">
        <p14:creationId xmlns:p14="http://schemas.microsoft.com/office/powerpoint/2010/main" val="20911390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C0ADA-C45F-503B-CD46-EA28500DF402}"/>
              </a:ext>
            </a:extLst>
          </p:cNvPr>
          <p:cNvSpPr>
            <a:spLocks noGrp="1"/>
          </p:cNvSpPr>
          <p:nvPr>
            <p:ph type="title"/>
          </p:nvPr>
        </p:nvSpPr>
        <p:spPr>
          <a:xfrm>
            <a:off x="838200" y="365126"/>
            <a:ext cx="10515600" cy="1167840"/>
          </a:xfrm>
        </p:spPr>
        <p:txBody>
          <a:bodyPr>
            <a:normAutofit fontScale="90000"/>
          </a:bodyPr>
          <a:lstStyle/>
          <a:p>
            <a:pPr algn="ctr"/>
            <a:r>
              <a:rPr lang="en-US" sz="3600" b="1" u="sng" dirty="0"/>
              <a:t>Requalification for Medicaid for our kids does not change</a:t>
            </a:r>
            <a:r>
              <a:rPr lang="en-US" sz="3600" b="1" dirty="0"/>
              <a:t>.</a:t>
            </a:r>
            <a:br>
              <a:rPr lang="en-US" sz="3600" b="1" dirty="0"/>
            </a:br>
            <a:r>
              <a:rPr lang="en-US" sz="3600" b="1" dirty="0"/>
              <a:t>The bill Increases Medicaid requalification to every 6 months is for Individuals enrolled under subsection </a:t>
            </a:r>
            <a:r>
              <a:rPr lang="en-US" sz="3600" b="1" u="sng" dirty="0"/>
              <a:t>(a)(10)(A)(</a:t>
            </a:r>
            <a:r>
              <a:rPr lang="en-US" sz="3600" b="1" u="sng" dirty="0" err="1"/>
              <a:t>i</a:t>
            </a:r>
            <a:r>
              <a:rPr lang="en-US" sz="3600" b="1" u="sng" dirty="0"/>
              <a:t>)(VIII). </a:t>
            </a:r>
          </a:p>
        </p:txBody>
      </p:sp>
      <p:sp>
        <p:nvSpPr>
          <p:cNvPr id="3" name="Content Placeholder 2">
            <a:extLst>
              <a:ext uri="{FF2B5EF4-FFF2-40B4-BE49-F238E27FC236}">
                <a16:creationId xmlns:a16="http://schemas.microsoft.com/office/drawing/2014/main" id="{4228BEFC-BA8F-B061-15F6-A42538129DA9}"/>
              </a:ext>
            </a:extLst>
          </p:cNvPr>
          <p:cNvSpPr>
            <a:spLocks noGrp="1"/>
          </p:cNvSpPr>
          <p:nvPr>
            <p:ph idx="1"/>
          </p:nvPr>
        </p:nvSpPr>
        <p:spPr>
          <a:xfrm>
            <a:off x="838200" y="1550895"/>
            <a:ext cx="10515600" cy="4724681"/>
          </a:xfrm>
        </p:spPr>
        <p:txBody>
          <a:bodyPr/>
          <a:lstStyle/>
          <a:p>
            <a:endParaRPr lang="en-US" dirty="0"/>
          </a:p>
          <a:p>
            <a:r>
              <a:rPr lang="en-US" u="sng" dirty="0"/>
              <a:t>This measure caused some anxiety among IDD advocates </a:t>
            </a:r>
            <a:r>
              <a:rPr lang="en-US" dirty="0"/>
              <a:t>until the above, underlined string of letters and numbers was analyzed. This refers to people enrolled in the “Medicaid expansion plan” as we spoke of before. As I said before </a:t>
            </a:r>
            <a:r>
              <a:rPr lang="en-US" u="sng" dirty="0"/>
              <a:t>Texas is not a Medicaid expansion state,</a:t>
            </a:r>
            <a:r>
              <a:rPr lang="en-US" dirty="0"/>
              <a:t> so our kid’s Medicaid or CHIP requalification should not be affected. (Sec. 71107, pp.224)</a:t>
            </a:r>
          </a:p>
        </p:txBody>
      </p:sp>
    </p:spTree>
    <p:extLst>
      <p:ext uri="{BB962C8B-B14F-4D97-AF65-F5344CB8AC3E}">
        <p14:creationId xmlns:p14="http://schemas.microsoft.com/office/powerpoint/2010/main" val="14744938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0BA6E-91C1-A7BF-246B-CB0C7DFE7EC5}"/>
              </a:ext>
            </a:extLst>
          </p:cNvPr>
          <p:cNvSpPr>
            <a:spLocks noGrp="1"/>
          </p:cNvSpPr>
          <p:nvPr>
            <p:ph type="title"/>
          </p:nvPr>
        </p:nvSpPr>
        <p:spPr/>
        <p:txBody>
          <a:bodyPr>
            <a:normAutofit/>
          </a:bodyPr>
          <a:lstStyle/>
          <a:p>
            <a:pPr algn="ctr"/>
            <a:r>
              <a:rPr lang="en-US" b="1" dirty="0"/>
              <a:t>The Bill Restricts Medicaid Eligibility for Certain Non-Citizens and Undocumented Immigrants</a:t>
            </a:r>
          </a:p>
        </p:txBody>
      </p:sp>
      <p:sp>
        <p:nvSpPr>
          <p:cNvPr id="3" name="Content Placeholder 2">
            <a:extLst>
              <a:ext uri="{FF2B5EF4-FFF2-40B4-BE49-F238E27FC236}">
                <a16:creationId xmlns:a16="http://schemas.microsoft.com/office/drawing/2014/main" id="{F74D1B17-FBA9-5B0F-77E4-F4B1BB0551C5}"/>
              </a:ext>
            </a:extLst>
          </p:cNvPr>
          <p:cNvSpPr>
            <a:spLocks noGrp="1"/>
          </p:cNvSpPr>
          <p:nvPr>
            <p:ph idx="1"/>
          </p:nvPr>
        </p:nvSpPr>
        <p:spPr>
          <a:xfrm>
            <a:off x="838200" y="1604682"/>
            <a:ext cx="10515600" cy="4572281"/>
          </a:xfrm>
        </p:spPr>
        <p:txBody>
          <a:bodyPr>
            <a:normAutofit/>
          </a:bodyPr>
          <a:lstStyle/>
          <a:p>
            <a:r>
              <a:rPr lang="en-US" sz="2400" dirty="0"/>
              <a:t>Restricts Medicaid and Chip enrollment to;  a citizen or national of the United States; an alien lawfully admitted for permanent residence as an immigrant. (Sec. 17709, pp. 226)</a:t>
            </a:r>
          </a:p>
          <a:p>
            <a:endParaRPr lang="en-US" sz="2400" dirty="0"/>
          </a:p>
          <a:p>
            <a:r>
              <a:rPr lang="en-US" sz="2400" u="sng" dirty="0"/>
              <a:t>Expands FMAP </a:t>
            </a:r>
            <a:r>
              <a:rPr lang="en-US" sz="2400" dirty="0"/>
              <a:t>for emergencies service for undocumented immigrants. They realized more uninsured people will go to the emergency room and this should help out the hospitals. (Sec. 17710, pp. 227)</a:t>
            </a:r>
          </a:p>
          <a:p>
            <a:endParaRPr lang="en-US" sz="2400" dirty="0"/>
          </a:p>
          <a:p>
            <a:r>
              <a:rPr lang="en-US" sz="2400" u="sng" dirty="0"/>
              <a:t>The Supreme Court did not strike down birthright citizenship </a:t>
            </a:r>
            <a:r>
              <a:rPr lang="en-US" sz="2400" dirty="0"/>
              <a:t>but just stated that lower courts cannot make broad, sweeping rulings. Birthright citizens right to Medicaid or CHIP will likely be on a case by case basis.</a:t>
            </a:r>
          </a:p>
        </p:txBody>
      </p:sp>
    </p:spTree>
    <p:extLst>
      <p:ext uri="{BB962C8B-B14F-4D97-AF65-F5344CB8AC3E}">
        <p14:creationId xmlns:p14="http://schemas.microsoft.com/office/powerpoint/2010/main" val="19406862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E9DEA-31E3-4DDE-FE0B-A2232AD1CF25}"/>
              </a:ext>
            </a:extLst>
          </p:cNvPr>
          <p:cNvSpPr>
            <a:spLocks noGrp="1"/>
          </p:cNvSpPr>
          <p:nvPr>
            <p:ph type="title"/>
          </p:nvPr>
        </p:nvSpPr>
        <p:spPr/>
        <p:txBody>
          <a:bodyPr/>
          <a:lstStyle/>
          <a:p>
            <a:pPr algn="ctr"/>
            <a:r>
              <a:rPr lang="en-US" b="1" dirty="0"/>
              <a:t>Preventing Wasteful Spending in Medicaid</a:t>
            </a:r>
          </a:p>
        </p:txBody>
      </p:sp>
      <p:sp>
        <p:nvSpPr>
          <p:cNvPr id="3" name="Content Placeholder 2">
            <a:extLst>
              <a:ext uri="{FF2B5EF4-FFF2-40B4-BE49-F238E27FC236}">
                <a16:creationId xmlns:a16="http://schemas.microsoft.com/office/drawing/2014/main" id="{A31B5433-DDCB-B762-B460-2859B2C6BE20}"/>
              </a:ext>
            </a:extLst>
          </p:cNvPr>
          <p:cNvSpPr>
            <a:spLocks noGrp="1"/>
          </p:cNvSpPr>
          <p:nvPr>
            <p:ph idx="1"/>
          </p:nvPr>
        </p:nvSpPr>
        <p:spPr/>
        <p:txBody>
          <a:bodyPr/>
          <a:lstStyle/>
          <a:p>
            <a:r>
              <a:rPr lang="en-US" u="sng" dirty="0"/>
              <a:t>Medicaid and CHIP has been covering Medicaid and CHIP services  that were provide up to 3 months before the eligible person is enrolled in Medicaid or CHIP. </a:t>
            </a:r>
            <a:r>
              <a:rPr lang="en-US" dirty="0"/>
              <a:t>Now, under this bill that 3 months has been decreased to 2 months. (Sec. 71112, pp. 227) </a:t>
            </a:r>
          </a:p>
          <a:p>
            <a:endParaRPr lang="en-US" dirty="0"/>
          </a:p>
          <a:p>
            <a:r>
              <a:rPr lang="en-US" u="sng" dirty="0"/>
              <a:t>This means as soon as you start any medical treatment apply for Medicaid.</a:t>
            </a:r>
            <a:r>
              <a:rPr lang="en-US" dirty="0"/>
              <a:t> You can start here: </a:t>
            </a:r>
            <a:r>
              <a:rPr lang="en-US" b="1" dirty="0"/>
              <a:t>https://yourtexasbenefits.com/Learn/Home</a:t>
            </a:r>
          </a:p>
        </p:txBody>
      </p:sp>
    </p:spTree>
    <p:extLst>
      <p:ext uri="{BB962C8B-B14F-4D97-AF65-F5344CB8AC3E}">
        <p14:creationId xmlns:p14="http://schemas.microsoft.com/office/powerpoint/2010/main" val="24705235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7941</TotalTime>
  <Words>2316</Words>
  <Application>Microsoft Office PowerPoint</Application>
  <PresentationFormat>Widescreen</PresentationFormat>
  <Paragraphs>138</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Calibri Light</vt:lpstr>
      <vt:lpstr>Office Theme</vt:lpstr>
      <vt:lpstr>The Big Beautiful Bill “Just The Facts” as they relate to Medicaid and SNAP   Big Beautiful Bill; HR-1, pp.219-330 Subtitle B-Health Chapter-1 Medicaid  </vt:lpstr>
      <vt:lpstr>How to find and read the Big Beautiful Bill for yourself</vt:lpstr>
      <vt:lpstr>What to consider when looking at the Big Beautiful Bill</vt:lpstr>
      <vt:lpstr>So, Lets Get started on the Big Beautiful Bill</vt:lpstr>
      <vt:lpstr>The Big Beautiful Bill Puts Older Federal Laws On Hold.</vt:lpstr>
      <vt:lpstr>Require States to add measures to Reduce waste and fraud</vt:lpstr>
      <vt:lpstr>Requalification for Medicaid for our kids does not change. The bill Increases Medicaid requalification to every 6 months is for Individuals enrolled under subsection (a)(10)(A)(i)(VIII). </vt:lpstr>
      <vt:lpstr>The Bill Restricts Medicaid Eligibility for Certain Non-Citizens and Undocumented Immigrants</vt:lpstr>
      <vt:lpstr>Preventing Wasteful Spending in Medicaid</vt:lpstr>
      <vt:lpstr>This Bill Limits and Cuts Medicaid Provider Taxes</vt:lpstr>
      <vt:lpstr>Protecting Rural Hospitals From The Effect of This Bill</vt:lpstr>
      <vt:lpstr>Providing Permanent Tax Relief For Middle-Class Families And Workers</vt:lpstr>
      <vt:lpstr>MODIFICATIONS TO SNAP WORK REQUIREMENTS, Qualification for, and State Share of Cost</vt:lpstr>
      <vt:lpstr>Appendix 1.  Explanation of Medicaid Provider Taxes by :Chat GBT</vt:lpstr>
      <vt:lpstr>Appendix 1. pp.2</vt:lpstr>
      <vt:lpstr>Appendix 1. pp.3</vt:lpstr>
      <vt:lpstr>Medicare Changes</vt:lpstr>
      <vt:lpstr>Appendix 2. How to find the Big Beautiful Bill Text</vt:lpstr>
      <vt:lpstr>Searching the Big Beautiful Bill The PDF bill text will look like this:</vt:lpstr>
      <vt:lpstr>Appendix 3. What Texas Hospitals say about the Big Beautiful</vt:lpstr>
      <vt:lpstr>What the Congressional Budget Office say about the Big Beautiful Bill</vt:lpstr>
      <vt:lpstr>CBO Report of Insurance Loss in “Insurance Market Place” due To the big Beautiful Bill</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JOE POTTS</dc:creator>
  <cp:lastModifiedBy>JOE POTTS</cp:lastModifiedBy>
  <cp:revision>19</cp:revision>
  <cp:lastPrinted>2025-07-17T21:35:51Z</cp:lastPrinted>
  <dcterms:created xsi:type="dcterms:W3CDTF">2025-07-09T14:32:45Z</dcterms:created>
  <dcterms:modified xsi:type="dcterms:W3CDTF">2025-07-18T18:32:24Z</dcterms:modified>
</cp:coreProperties>
</file>